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5" r:id="rId4"/>
    <p:sldId id="261" r:id="rId5"/>
    <p:sldId id="270" r:id="rId6"/>
    <p:sldId id="268" r:id="rId7"/>
    <p:sldId id="258" r:id="rId8"/>
    <p:sldId id="263" r:id="rId9"/>
    <p:sldId id="271" r:id="rId10"/>
    <p:sldId id="265" r:id="rId11"/>
    <p:sldId id="274" r:id="rId12"/>
    <p:sldId id="272" r:id="rId13"/>
    <p:sldId id="266" r:id="rId14"/>
    <p:sldId id="273" r:id="rId15"/>
    <p:sldId id="267" r:id="rId16"/>
    <p:sldId id="269" r:id="rId17"/>
    <p:sldId id="26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F68"/>
    <a:srgbClr val="F3953F"/>
    <a:srgbClr val="F8E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14" autoAdjust="0"/>
  </p:normalViewPr>
  <p:slideViewPr>
    <p:cSldViewPr snapToGrid="0">
      <p:cViewPr varScale="1">
        <p:scale>
          <a:sx n="60" d="100"/>
          <a:sy n="60" d="100"/>
        </p:scale>
        <p:origin x="9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2023B-6AD3-4692-B806-AB01C334513F}" type="datetimeFigureOut">
              <a:rPr lang="nl-NL" smtClean="0"/>
              <a:t>21-11-2025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F6DF8-80D9-4539-AA2C-847180D25D1D}" type="slidenum">
              <a:rPr lang="nl-NL" smtClean="0"/>
              <a:t>‹nr.›</a:t>
            </a:fld>
            <a:endParaRPr lang="nl-NL"/>
          </a:p>
        </p:txBody>
      </p:sp>
    </p:spTree>
    <p:extLst>
      <p:ext uri="{BB962C8B-B14F-4D97-AF65-F5344CB8AC3E}">
        <p14:creationId xmlns:p14="http://schemas.microsoft.com/office/powerpoint/2010/main" val="68720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1</a:t>
            </a:fld>
            <a:endParaRPr lang="nl-NL"/>
          </a:p>
        </p:txBody>
      </p:sp>
    </p:spTree>
    <p:extLst>
      <p:ext uri="{BB962C8B-B14F-4D97-AF65-F5344CB8AC3E}">
        <p14:creationId xmlns:p14="http://schemas.microsoft.com/office/powerpoint/2010/main" val="237600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817D-984A-4D1D-5348-CB937F0676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A28A38-AC8F-9969-BDA0-6EECDD5859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40624BB-34F1-CA9D-4562-406BD87C8537}"/>
              </a:ext>
            </a:extLst>
          </p:cNvPr>
          <p:cNvSpPr>
            <a:spLocks noGrp="1"/>
          </p:cNvSpPr>
          <p:nvPr>
            <p:ph type="body" idx="1"/>
          </p:nvPr>
        </p:nvSpPr>
        <p:spPr/>
        <p:txBody>
          <a:bodyPr/>
          <a:lstStyle/>
          <a:p>
            <a:pPr marL="457200" indent="-457200">
              <a:buFont typeface="Arial" panose="020B0604020202020204" pitchFamily="34" charset="0"/>
              <a:buChar char="•"/>
            </a:pPr>
            <a:r>
              <a:rPr lang="nl-NL" sz="1200"/>
              <a:t>Betrek gehandicapte mensen vanaf het begin bij het maken van wetgeving en beleid: geef ze een plek aan tafel</a:t>
            </a:r>
          </a:p>
          <a:p>
            <a:pPr marL="457200" indent="-457200">
              <a:buFont typeface="Arial" panose="020B0604020202020204" pitchFamily="34" charset="0"/>
              <a:buChar char="•"/>
            </a:pPr>
            <a:r>
              <a:rPr lang="nl-NL" sz="1200"/>
              <a:t>Laat </a:t>
            </a:r>
            <a:r>
              <a:rPr lang="nl-NL"/>
              <a:t>ervaringsdeskundigen</a:t>
            </a:r>
            <a:r>
              <a:rPr lang="nl-NL" sz="1200"/>
              <a:t> </a:t>
            </a:r>
            <a:r>
              <a:rPr lang="nl-NL"/>
              <a:t>en professionals (PBT Consult voor advies) gebouwen</a:t>
            </a:r>
            <a:r>
              <a:rPr lang="nl-NL" sz="1200"/>
              <a:t> en de openbare ruimte toetsen op toegankelijkheid</a:t>
            </a:r>
            <a:r>
              <a:rPr lang="nl-NL"/>
              <a:t>. Bouwregels gaan niet ver genoeg.</a:t>
            </a:r>
          </a:p>
          <a:p>
            <a:pPr marL="457200" indent="-457200">
              <a:buFont typeface="Arial" panose="020B0604020202020204" pitchFamily="34" charset="0"/>
              <a:buChar char="•"/>
            </a:pPr>
            <a:r>
              <a:rPr lang="nl-NL"/>
              <a:t>Wetgeving in lijn brengen met VN-verdrag Handicap</a:t>
            </a:r>
          </a:p>
          <a:p>
            <a:pPr marL="457200" indent="-457200">
              <a:buFont typeface="Arial" panose="020B0604020202020204" pitchFamily="34" charset="0"/>
              <a:buChar char="•"/>
            </a:pPr>
            <a:r>
              <a:rPr lang="nl-NL"/>
              <a:t>Werk vanuit het sociaal model</a:t>
            </a:r>
          </a:p>
          <a:p>
            <a:pPr marL="457200" indent="-457200">
              <a:buFont typeface="Arial" panose="020B0604020202020204" pitchFamily="34" charset="0"/>
              <a:buChar char="•"/>
            </a:pPr>
            <a:r>
              <a:rPr lang="nl-NL"/>
              <a:t>Aanbevelingen VN-comité opvolgen</a:t>
            </a:r>
          </a:p>
        </p:txBody>
      </p:sp>
      <p:sp>
        <p:nvSpPr>
          <p:cNvPr id="4" name="Tijdelijke aanduiding voor dianummer 3">
            <a:extLst>
              <a:ext uri="{FF2B5EF4-FFF2-40B4-BE49-F238E27FC236}">
                <a16:creationId xmlns:a16="http://schemas.microsoft.com/office/drawing/2014/main" id="{14A2C82D-0D23-A62D-06F3-77A5D981D306}"/>
              </a:ext>
            </a:extLst>
          </p:cNvPr>
          <p:cNvSpPr>
            <a:spLocks noGrp="1"/>
          </p:cNvSpPr>
          <p:nvPr>
            <p:ph type="sldNum" sz="quarter" idx="5"/>
          </p:nvPr>
        </p:nvSpPr>
        <p:spPr/>
        <p:txBody>
          <a:bodyPr/>
          <a:lstStyle/>
          <a:p>
            <a:fld id="{557F6DF8-80D9-4539-AA2C-847180D25D1D}" type="slidenum">
              <a:rPr lang="nl-NL" smtClean="0"/>
              <a:t>12</a:t>
            </a:fld>
            <a:endParaRPr lang="nl-NL"/>
          </a:p>
        </p:txBody>
      </p:sp>
    </p:spTree>
    <p:extLst>
      <p:ext uri="{BB962C8B-B14F-4D97-AF65-F5344CB8AC3E}">
        <p14:creationId xmlns:p14="http://schemas.microsoft.com/office/powerpoint/2010/main" val="7797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Xan</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13</a:t>
            </a:fld>
            <a:endParaRPr lang="nl-NL"/>
          </a:p>
        </p:txBody>
      </p:sp>
    </p:spTree>
    <p:extLst>
      <p:ext uri="{BB962C8B-B14F-4D97-AF65-F5344CB8AC3E}">
        <p14:creationId xmlns:p14="http://schemas.microsoft.com/office/powerpoint/2010/main" val="71994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B707-FAF4-8217-D52A-6B2CF35488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E370C8B-0C43-8255-5988-8F537950F7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B83E83-2689-12E2-F59F-F44DD5A88770}"/>
              </a:ext>
            </a:extLst>
          </p:cNvPr>
          <p:cNvSpPr>
            <a:spLocks noGrp="1"/>
          </p:cNvSpPr>
          <p:nvPr>
            <p:ph type="body" idx="1"/>
          </p:nvPr>
        </p:nvSpPr>
        <p:spPr/>
        <p:txBody>
          <a:bodyPr/>
          <a:lstStyle/>
          <a:p>
            <a:r>
              <a:rPr lang="nl-NL" err="1"/>
              <a:t>Xan</a:t>
            </a:r>
            <a:endParaRPr lang="nl-NL" dirty="0" err="1"/>
          </a:p>
          <a:p>
            <a:endParaRPr lang="nl-NL" dirty="0"/>
          </a:p>
          <a:p>
            <a:pPr marL="457200" indent="-457200">
              <a:buFont typeface="Arial" panose="020B0604020202020204" pitchFamily="34" charset="0"/>
              <a:buChar char="•"/>
            </a:pPr>
            <a:r>
              <a:rPr lang="nl-NL" sz="1200" dirty="0"/>
              <a:t>Let op je taalgebruik</a:t>
            </a:r>
            <a:endParaRPr lang="nl-NL" dirty="0"/>
          </a:p>
          <a:p>
            <a:pPr marL="457200" indent="-457200">
              <a:buFont typeface="Arial" panose="020B0604020202020204" pitchFamily="34" charset="0"/>
              <a:buChar char="•"/>
            </a:pPr>
            <a:r>
              <a:rPr lang="nl-NL" sz="1200" dirty="0"/>
              <a:t>Meer contact met mensen met een beperking = minder vooroordelen</a:t>
            </a:r>
          </a:p>
          <a:p>
            <a:pPr marL="457200" indent="-457200">
              <a:buFont typeface="Arial" panose="020B0604020202020204" pitchFamily="34" charset="0"/>
              <a:buChar char="•"/>
            </a:pPr>
            <a:endParaRPr lang="nl-NL" sz="1200"/>
          </a:p>
          <a:p>
            <a:endParaRPr lang="nl-NL"/>
          </a:p>
        </p:txBody>
      </p:sp>
      <p:sp>
        <p:nvSpPr>
          <p:cNvPr id="4" name="Tijdelijke aanduiding voor dianummer 3">
            <a:extLst>
              <a:ext uri="{FF2B5EF4-FFF2-40B4-BE49-F238E27FC236}">
                <a16:creationId xmlns:a16="http://schemas.microsoft.com/office/drawing/2014/main" id="{B25B6605-63C8-B77A-1143-1A7E887E1828}"/>
              </a:ext>
            </a:extLst>
          </p:cNvPr>
          <p:cNvSpPr>
            <a:spLocks noGrp="1"/>
          </p:cNvSpPr>
          <p:nvPr>
            <p:ph type="sldNum" sz="quarter" idx="5"/>
          </p:nvPr>
        </p:nvSpPr>
        <p:spPr/>
        <p:txBody>
          <a:bodyPr/>
          <a:lstStyle/>
          <a:p>
            <a:fld id="{557F6DF8-80D9-4539-AA2C-847180D25D1D}" type="slidenum">
              <a:rPr lang="nl-NL" smtClean="0"/>
              <a:t>14</a:t>
            </a:fld>
            <a:endParaRPr lang="nl-NL"/>
          </a:p>
        </p:txBody>
      </p:sp>
    </p:spTree>
    <p:extLst>
      <p:ext uri="{BB962C8B-B14F-4D97-AF65-F5344CB8AC3E}">
        <p14:creationId xmlns:p14="http://schemas.microsoft.com/office/powerpoint/2010/main" val="133020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Jopie</a:t>
            </a:r>
          </a:p>
          <a:p>
            <a:pPr marL="457200" indent="-45720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15</a:t>
            </a:fld>
            <a:endParaRPr lang="nl-NL"/>
          </a:p>
        </p:txBody>
      </p:sp>
    </p:spTree>
    <p:extLst>
      <p:ext uri="{BB962C8B-B14F-4D97-AF65-F5344CB8AC3E}">
        <p14:creationId xmlns:p14="http://schemas.microsoft.com/office/powerpoint/2010/main" val="396668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Wat </a:t>
            </a:r>
            <a:r>
              <a:rPr lang="en-US" dirty="0" err="1">
                <a:latin typeface="Calibri"/>
                <a:ea typeface="Calibri"/>
                <a:cs typeface="Calibri"/>
              </a:rPr>
              <a:t>kan</a:t>
            </a:r>
            <a:r>
              <a:rPr lang="en-US" dirty="0">
                <a:latin typeface="Calibri"/>
                <a:ea typeface="Calibri"/>
                <a:cs typeface="Calibri"/>
              </a:rPr>
              <a:t> </a:t>
            </a:r>
            <a:r>
              <a:rPr lang="en-US" dirty="0" err="1">
                <a:latin typeface="Calibri"/>
                <a:ea typeface="Calibri"/>
                <a:cs typeface="Calibri"/>
              </a:rPr>
              <a:t>ik</a:t>
            </a:r>
            <a:r>
              <a:rPr lang="en-US" dirty="0">
                <a:latin typeface="Calibri"/>
                <a:ea typeface="Calibri"/>
                <a:cs typeface="Calibri"/>
              </a:rPr>
              <a:t> </a:t>
            </a:r>
            <a:r>
              <a:rPr lang="en-US" dirty="0" err="1">
                <a:latin typeface="Calibri"/>
                <a:ea typeface="Calibri"/>
                <a:cs typeface="Calibri"/>
              </a:rPr>
              <a:t>zelf</a:t>
            </a:r>
            <a:r>
              <a:rPr lang="en-US" dirty="0">
                <a:latin typeface="Calibri"/>
                <a:ea typeface="Calibri"/>
                <a:cs typeface="Calibri"/>
              </a:rPr>
              <a:t> </a:t>
            </a:r>
            <a:r>
              <a:rPr lang="en-US" dirty="0" err="1">
                <a:latin typeface="Calibri"/>
                <a:ea typeface="Calibri"/>
                <a:cs typeface="Calibri"/>
              </a:rPr>
              <a:t>doen</a:t>
            </a:r>
            <a:r>
              <a:rPr lang="en-US" dirty="0">
                <a:latin typeface="Calibri"/>
                <a:ea typeface="Calibri"/>
                <a:cs typeface="Calibri"/>
              </a:rPr>
              <a:t>? </a:t>
            </a:r>
            <a:r>
              <a:rPr lang="en-US" dirty="0" err="1">
                <a:latin typeface="Calibri"/>
                <a:ea typeface="Calibri"/>
                <a:cs typeface="Calibri"/>
              </a:rPr>
              <a:t>Validisme</a:t>
            </a:r>
            <a:r>
              <a:rPr lang="en-US" dirty="0">
                <a:latin typeface="Calibri"/>
                <a:ea typeface="Calibri"/>
                <a:cs typeface="Calibri"/>
              </a:rPr>
              <a:t> is </a:t>
            </a:r>
            <a:r>
              <a:rPr lang="en-US" dirty="0" err="1">
                <a:latin typeface="Calibri"/>
                <a:ea typeface="Calibri"/>
                <a:cs typeface="Calibri"/>
              </a:rPr>
              <a:t>niet</a:t>
            </a:r>
            <a:r>
              <a:rPr lang="en-US" dirty="0">
                <a:latin typeface="Calibri"/>
                <a:ea typeface="Calibri"/>
                <a:cs typeface="Calibri"/>
              </a:rPr>
              <a:t> </a:t>
            </a:r>
            <a:r>
              <a:rPr lang="en-US" dirty="0" err="1">
                <a:latin typeface="Calibri"/>
                <a:ea typeface="Calibri"/>
                <a:cs typeface="Calibri"/>
              </a:rPr>
              <a:t>probleem</a:t>
            </a:r>
            <a:r>
              <a:rPr lang="en-US" dirty="0">
                <a:latin typeface="Calibri"/>
                <a:ea typeface="Calibri"/>
                <a:cs typeface="Calibri"/>
              </a:rPr>
              <a:t> van </a:t>
            </a:r>
            <a:r>
              <a:rPr lang="en-US" dirty="0" err="1">
                <a:latin typeface="Calibri"/>
                <a:ea typeface="Calibri"/>
                <a:cs typeface="Calibri"/>
              </a:rPr>
              <a:t>mensen</a:t>
            </a:r>
            <a:r>
              <a:rPr lang="en-US" dirty="0">
                <a:latin typeface="Calibri"/>
                <a:ea typeface="Calibri"/>
                <a:cs typeface="Calibri"/>
              </a:rPr>
              <a:t> met handicap, het is </a:t>
            </a:r>
            <a:r>
              <a:rPr lang="en-US" dirty="0" err="1">
                <a:latin typeface="Calibri"/>
                <a:ea typeface="Calibri"/>
                <a:cs typeface="Calibri"/>
              </a:rPr>
              <a:t>dus</a:t>
            </a:r>
            <a:r>
              <a:rPr lang="en-US" dirty="0">
                <a:latin typeface="Calibri"/>
                <a:ea typeface="Calibri"/>
                <a:cs typeface="Calibri"/>
              </a:rPr>
              <a:t> de </a:t>
            </a:r>
            <a:r>
              <a:rPr lang="en-US" dirty="0" err="1">
                <a:latin typeface="Calibri"/>
                <a:ea typeface="Calibri"/>
                <a:cs typeface="Calibri"/>
              </a:rPr>
              <a:t>verantwoordelijkheid</a:t>
            </a:r>
            <a:r>
              <a:rPr lang="en-US" dirty="0">
                <a:latin typeface="Calibri"/>
                <a:ea typeface="Calibri"/>
                <a:cs typeface="Calibri"/>
              </a:rPr>
              <a:t> van </a:t>
            </a:r>
            <a:r>
              <a:rPr lang="en-US" dirty="0" err="1">
                <a:latin typeface="Calibri"/>
                <a:ea typeface="Calibri"/>
                <a:cs typeface="Calibri"/>
              </a:rPr>
              <a:t>nietgehandicapte</a:t>
            </a:r>
            <a:r>
              <a:rPr lang="en-US" dirty="0">
                <a:latin typeface="Calibri"/>
                <a:ea typeface="Calibri"/>
                <a:cs typeface="Calibri"/>
              </a:rPr>
              <a:t> </a:t>
            </a:r>
            <a:r>
              <a:rPr lang="en-US" dirty="0" err="1">
                <a:latin typeface="Calibri"/>
                <a:ea typeface="Calibri"/>
                <a:cs typeface="Calibri"/>
              </a:rPr>
              <a:t>mensen</a:t>
            </a:r>
            <a:r>
              <a:rPr lang="en-US" dirty="0">
                <a:latin typeface="Calibri"/>
                <a:ea typeface="Calibri"/>
                <a:cs typeface="Calibri"/>
              </a:rPr>
              <a:t> om het </a:t>
            </a:r>
            <a:r>
              <a:rPr lang="en-US" dirty="0" err="1">
                <a:latin typeface="Calibri"/>
                <a:ea typeface="Calibri"/>
                <a:cs typeface="Calibri"/>
              </a:rPr>
              <a:t>systeem</a:t>
            </a:r>
            <a:r>
              <a:rPr lang="en-US" dirty="0">
                <a:latin typeface="Calibri"/>
                <a:ea typeface="Calibri"/>
                <a:cs typeface="Calibri"/>
              </a:rPr>
              <a:t> </a:t>
            </a:r>
            <a:r>
              <a:rPr lang="en-US" dirty="0" err="1">
                <a:latin typeface="Calibri"/>
                <a:ea typeface="Calibri"/>
                <a:cs typeface="Calibri"/>
              </a:rPr>
              <a:t>te</a:t>
            </a:r>
            <a:r>
              <a:rPr lang="en-US" dirty="0">
                <a:latin typeface="Calibri"/>
                <a:ea typeface="Calibri"/>
                <a:cs typeface="Calibri"/>
              </a:rPr>
              <a:t> </a:t>
            </a:r>
            <a:r>
              <a:rPr lang="en-US" dirty="0" err="1">
                <a:latin typeface="Calibri"/>
                <a:ea typeface="Calibri"/>
                <a:cs typeface="Calibri"/>
              </a:rPr>
              <a:t>ontmantelen</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57F6DF8-80D9-4539-AA2C-847180D25D1D}" type="slidenum">
              <a:rPr lang="nl-NL" smtClean="0"/>
              <a:t>16</a:t>
            </a:fld>
            <a:endParaRPr lang="nl-NL"/>
          </a:p>
        </p:txBody>
      </p:sp>
    </p:spTree>
    <p:extLst>
      <p:ext uri="{BB962C8B-B14F-4D97-AF65-F5344CB8AC3E}">
        <p14:creationId xmlns:p14="http://schemas.microsoft.com/office/powerpoint/2010/main" val="276339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Xan</a:t>
            </a:r>
          </a:p>
        </p:txBody>
      </p:sp>
      <p:sp>
        <p:nvSpPr>
          <p:cNvPr id="4" name="Slide Number Placeholder 3"/>
          <p:cNvSpPr>
            <a:spLocks noGrp="1"/>
          </p:cNvSpPr>
          <p:nvPr>
            <p:ph type="sldNum" sz="quarter" idx="5"/>
          </p:nvPr>
        </p:nvSpPr>
        <p:spPr/>
        <p:txBody>
          <a:bodyPr/>
          <a:lstStyle/>
          <a:p>
            <a:fld id="{557F6DF8-80D9-4539-AA2C-847180D25D1D}" type="slidenum">
              <a:rPr lang="nl-NL" smtClean="0"/>
              <a:t>4</a:t>
            </a:fld>
            <a:endParaRPr lang="nl-NL"/>
          </a:p>
        </p:txBody>
      </p:sp>
    </p:spTree>
    <p:extLst>
      <p:ext uri="{BB962C8B-B14F-4D97-AF65-F5344CB8AC3E}">
        <p14:creationId xmlns:p14="http://schemas.microsoft.com/office/powerpoint/2010/main" val="195313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Xan</a:t>
            </a:r>
          </a:p>
          <a:p>
            <a:endParaRPr lang="nl-NL"/>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5</a:t>
            </a:fld>
            <a:endParaRPr lang="nl-NL"/>
          </a:p>
        </p:txBody>
      </p:sp>
    </p:spTree>
    <p:extLst>
      <p:ext uri="{BB962C8B-B14F-4D97-AF65-F5344CB8AC3E}">
        <p14:creationId xmlns:p14="http://schemas.microsoft.com/office/powerpoint/2010/main" val="350599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1BF0E-A710-CB5F-0581-404E6D4910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9F1A59-4DF4-1FB5-6C2A-C6CF0F21DE8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F118A5-5632-95DB-C24F-5D811BDCF820}"/>
              </a:ext>
            </a:extLst>
          </p:cNvPr>
          <p:cNvSpPr>
            <a:spLocks noGrp="1"/>
          </p:cNvSpPr>
          <p:nvPr>
            <p:ph type="body" idx="1"/>
          </p:nvPr>
        </p:nvSpPr>
        <p:spPr/>
        <p:txBody>
          <a:bodyPr/>
          <a:lstStyle/>
          <a:p>
            <a:r>
              <a:rPr lang="nl-NL" dirty="0"/>
              <a:t>Jopie</a:t>
            </a:r>
          </a:p>
          <a:p>
            <a:endParaRPr lang="nl-NL" dirty="0"/>
          </a:p>
          <a:p>
            <a:r>
              <a:rPr lang="nl-NL" dirty="0"/>
              <a:t>We geven het aparte namen, maar eigenlijk zijn racisme, seksisme, en validisme allemaal onderdeel van hetzelfde systeem. Ze overlappen elkaar niet alleen, maar zijn ook van invloed op elkaar, versterken elkaar en er is niet altijd een duidelijke scheidingslijn. Als voorbeeld heb ik hier vier andere systemen neergezet die vaak samengaan met validisme: racisme, seksisme, kapitalisme en eugenetica.</a:t>
            </a:r>
          </a:p>
          <a:p>
            <a:endParaRPr lang="nl-NL" dirty="0"/>
          </a:p>
          <a:p>
            <a:r>
              <a:rPr lang="nl-NL" dirty="0"/>
              <a:t>Voorbeeld racisme: Zwarte mensen worden vaak weggezet als minder intelligent en minder mens, ook als ze geen beperking hebben. Dat is niet alleen racistisch, maar ook </a:t>
            </a:r>
            <a:r>
              <a:rPr lang="nl-NL" dirty="0" err="1"/>
              <a:t>validistisch</a:t>
            </a:r>
            <a:r>
              <a:rPr lang="nl-NL" dirty="0"/>
              <a:t>. Ook zijn Zwarte mensen door racisme vaker chronisch ziek of gehandicapt en vaker slachtoffer van geweld, waardoor ze vaker validisme ervaren: hun onderdrukking maakt hen letterlijk gehandicapt.</a:t>
            </a:r>
          </a:p>
          <a:p>
            <a:endParaRPr lang="nl-NL" dirty="0"/>
          </a:p>
          <a:p>
            <a:r>
              <a:rPr lang="nl-NL" dirty="0"/>
              <a:t>Voorbeeld kapitalisme: Kapitalisme is bij uitstek een voorbeeld van hoe we waarde hechten aan productiviteit. Hoe meer je kan werken en hoe meer je verdient, hoe waardevoller je wordt gezien. Dit denken zorgt ervoor dat gehandicapte mensen structureel als minderwaardig worden gezien. Als gevolg hiervan leven gehandicapte mensen vaker in armoede en isolatie, worden ze minder serieus genomen en zijn ze minder zichtbaar.</a:t>
            </a:r>
          </a:p>
          <a:p>
            <a:endParaRPr lang="nl-NL" dirty="0"/>
          </a:p>
          <a:p>
            <a:r>
              <a:rPr lang="nl-NL" dirty="0"/>
              <a:t>Voorbeeld seksisme: Het is algemeen bekend dat er minder medisch onderzoek wordt gedaan naar vrouwen. Ziektes en beperkingen waar vooral vrouwen mee te maken hebben zijn vaak weinig onderzocht en worden slecht erkend. Dit zorgt ervoor dat vrouwen vaker chronisch ziek zijn en dat hun klachten minder vaak serieus genomen worden. Maar ook: als je transgender bent en autistisch, kan bijvoorbeeld je autisme ervoor zorgen dat je afgewezen wordt voor transzorg. </a:t>
            </a:r>
          </a:p>
          <a:p>
            <a:endParaRPr lang="nl-NL" dirty="0"/>
          </a:p>
          <a:p>
            <a:r>
              <a:rPr lang="nl-NL" dirty="0"/>
              <a:t>Voorbeeld eugenetica: Eugenetica is het idee dat sommige eigenschappen beter zijn dan andere en dat je de "kwaliteit" van mensen kunt verbeteren door te bepalen wie er mag leven en wie er kinderen mogen krijgen. Bijvoorbeeld door het gedwongen steriliseren van mensen met ongewenste eigenschappen, wat vaak neerkomt op handicaps of chronische ziekten. Een goed voorbeeld hiervan is hoe men in Nazi Duitsland omging met gehandicapte mensen. Maar ook vandaag de dag komt eugenetica voor. In sommige landen worden bijvoorbeeld bijna geen kinderen met het syndroom van Down meer geboren sinds de NIPT test is ontwikkeld om het in de baarmoeder aan te tonen. Ook komt het nog regelmatig voor dat mensen met een beperking gedwongen anticonceptie krijgen of worden gesteriliseerd.</a:t>
            </a:r>
          </a:p>
        </p:txBody>
      </p:sp>
      <p:sp>
        <p:nvSpPr>
          <p:cNvPr id="4" name="Tijdelijke aanduiding voor dianummer 3">
            <a:extLst>
              <a:ext uri="{FF2B5EF4-FFF2-40B4-BE49-F238E27FC236}">
                <a16:creationId xmlns:a16="http://schemas.microsoft.com/office/drawing/2014/main" id="{59F60B5D-63F2-4721-4812-E7E0E8200E17}"/>
              </a:ext>
            </a:extLst>
          </p:cNvPr>
          <p:cNvSpPr>
            <a:spLocks noGrp="1"/>
          </p:cNvSpPr>
          <p:nvPr>
            <p:ph type="sldNum" sz="quarter" idx="5"/>
          </p:nvPr>
        </p:nvSpPr>
        <p:spPr/>
        <p:txBody>
          <a:bodyPr/>
          <a:lstStyle/>
          <a:p>
            <a:fld id="{557F6DF8-80D9-4539-AA2C-847180D25D1D}" type="slidenum">
              <a:rPr lang="nl-NL" smtClean="0"/>
              <a:t>6</a:t>
            </a:fld>
            <a:endParaRPr lang="nl-NL"/>
          </a:p>
        </p:txBody>
      </p:sp>
    </p:spTree>
    <p:extLst>
      <p:ext uri="{BB962C8B-B14F-4D97-AF65-F5344CB8AC3E}">
        <p14:creationId xmlns:p14="http://schemas.microsoft.com/office/powerpoint/2010/main" val="204788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Jopie</a:t>
            </a:r>
          </a:p>
          <a:p>
            <a:endParaRPr lang="nl-NL" dirty="0"/>
          </a:p>
          <a:p>
            <a:r>
              <a:rPr lang="nl-NL" dirty="0"/>
              <a:t>Yvette den Brok-</a:t>
            </a:r>
            <a:r>
              <a:rPr lang="nl-NL" dirty="0" err="1"/>
              <a:t>Rouwendal</a:t>
            </a:r>
            <a:r>
              <a:rPr lang="nl-NL" dirty="0"/>
              <a:t> onderscheidt vier soorten validisme, gebaseerd op het antiracismewerk van Philomena </a:t>
            </a:r>
            <a:r>
              <a:rPr lang="nl-NL" dirty="0" err="1"/>
              <a:t>Essed</a:t>
            </a:r>
            <a:r>
              <a:rPr lang="nl-NL" dirty="0"/>
              <a:t>. </a:t>
            </a:r>
          </a:p>
          <a:p>
            <a:r>
              <a:rPr lang="nl-NL" dirty="0"/>
              <a:t>Cultureel validisme, institutioneel validisme, </a:t>
            </a:r>
            <a:r>
              <a:rPr lang="nl-NL" dirty="0" err="1"/>
              <a:t>interactioneel</a:t>
            </a:r>
            <a:r>
              <a:rPr lang="nl-NL" dirty="0"/>
              <a:t> validisme en geïnternaliseerd validisme.</a:t>
            </a:r>
          </a:p>
          <a:p>
            <a:endParaRPr lang="nl-NL" dirty="0"/>
          </a:p>
          <a:p>
            <a:r>
              <a:rPr lang="nl-NL" dirty="0"/>
              <a:t>Validisme komt overal voor in onze samenleving en je kan daar eindeloos over doorpraten, maar om de tijd in de gaten te houden behandelen we in het </a:t>
            </a:r>
            <a:r>
              <a:rPr lang="nl-NL" dirty="0" err="1"/>
              <a:t>webinar</a:t>
            </a:r>
            <a:r>
              <a:rPr lang="nl-NL" dirty="0"/>
              <a:t> deze vier.</a:t>
            </a:r>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7</a:t>
            </a:fld>
            <a:endParaRPr lang="nl-NL"/>
          </a:p>
        </p:txBody>
      </p:sp>
    </p:spTree>
    <p:extLst>
      <p:ext uri="{BB962C8B-B14F-4D97-AF65-F5344CB8AC3E}">
        <p14:creationId xmlns:p14="http://schemas.microsoft.com/office/powerpoint/2010/main" val="289755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Xan</a:t>
            </a:r>
            <a:endParaRPr lang="nl-NL" dirty="0"/>
          </a:p>
          <a:p>
            <a:pPr marL="457200" indent="-45720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8</a:t>
            </a:fld>
            <a:endParaRPr lang="nl-NL"/>
          </a:p>
        </p:txBody>
      </p:sp>
    </p:spTree>
    <p:extLst>
      <p:ext uri="{BB962C8B-B14F-4D97-AF65-F5344CB8AC3E}">
        <p14:creationId xmlns:p14="http://schemas.microsoft.com/office/powerpoint/2010/main" val="209966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Realistisch, niet overdreven zielig of </a:t>
            </a:r>
            <a:r>
              <a:rPr lang="nl-NL" dirty="0" err="1"/>
              <a:t>inspirationeel</a:t>
            </a:r>
            <a:r>
              <a:rPr lang="nl-NL" dirty="0"/>
              <a:t>: de persoon met beperking is een gelaagd en multidimensionaal persoon</a:t>
            </a:r>
          </a:p>
          <a:p>
            <a:pPr marL="171450" indent="-171450">
              <a:buFont typeface="Arial" panose="020B0604020202020204" pitchFamily="34" charset="0"/>
              <a:buChar char="•"/>
            </a:pPr>
            <a:r>
              <a:rPr lang="nl-NL" dirty="0"/>
              <a:t>Laat mensen met handicap spelen door gehandicapte acteurs</a:t>
            </a:r>
          </a:p>
          <a:p>
            <a:pPr marL="171450" indent="-171450">
              <a:buFont typeface="Arial" panose="020B0604020202020204" pitchFamily="34" charset="0"/>
              <a:buChar char="•"/>
            </a:pPr>
            <a:r>
              <a:rPr lang="nl-NL" dirty="0"/>
              <a:t>Diversiteit: niet alleen witte mannen</a:t>
            </a:r>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9</a:t>
            </a:fld>
            <a:endParaRPr lang="nl-NL"/>
          </a:p>
        </p:txBody>
      </p:sp>
    </p:spTree>
    <p:extLst>
      <p:ext uri="{BB962C8B-B14F-4D97-AF65-F5344CB8AC3E}">
        <p14:creationId xmlns:p14="http://schemas.microsoft.com/office/powerpoint/2010/main" val="262897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Jopie</a:t>
            </a:r>
          </a:p>
        </p:txBody>
      </p:sp>
      <p:sp>
        <p:nvSpPr>
          <p:cNvPr id="4" name="Tijdelijke aanduiding voor dianummer 3"/>
          <p:cNvSpPr>
            <a:spLocks noGrp="1"/>
          </p:cNvSpPr>
          <p:nvPr>
            <p:ph type="sldNum" sz="quarter" idx="5"/>
          </p:nvPr>
        </p:nvSpPr>
        <p:spPr/>
        <p:txBody>
          <a:bodyPr/>
          <a:lstStyle/>
          <a:p>
            <a:fld id="{557F6DF8-80D9-4539-AA2C-847180D25D1D}" type="slidenum">
              <a:rPr lang="nl-NL" smtClean="0"/>
              <a:t>10</a:t>
            </a:fld>
            <a:endParaRPr lang="nl-NL"/>
          </a:p>
        </p:txBody>
      </p:sp>
    </p:spTree>
    <p:extLst>
      <p:ext uri="{BB962C8B-B14F-4D97-AF65-F5344CB8AC3E}">
        <p14:creationId xmlns:p14="http://schemas.microsoft.com/office/powerpoint/2010/main" val="11561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9E0E2-86A3-C4D7-B2A6-FF1DD800C9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AB4361-93CC-1299-41B9-C7CCA04172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1DE0C2-4A09-8432-CD31-C8F6F6454A19}"/>
              </a:ext>
            </a:extLst>
          </p:cNvPr>
          <p:cNvSpPr>
            <a:spLocks noGrp="1"/>
          </p:cNvSpPr>
          <p:nvPr>
            <p:ph type="body" idx="1"/>
          </p:nvPr>
        </p:nvSpPr>
        <p:spPr/>
        <p:txBody>
          <a:bodyPr/>
          <a:lstStyle/>
          <a:p>
            <a:endParaRPr lang="nl-NL" sz="1200" dirty="0"/>
          </a:p>
        </p:txBody>
      </p:sp>
      <p:sp>
        <p:nvSpPr>
          <p:cNvPr id="4" name="Tijdelijke aanduiding voor dianummer 3">
            <a:extLst>
              <a:ext uri="{FF2B5EF4-FFF2-40B4-BE49-F238E27FC236}">
                <a16:creationId xmlns:a16="http://schemas.microsoft.com/office/drawing/2014/main" id="{E417F71C-D47F-5EA0-D82C-09C1B10F947B}"/>
              </a:ext>
            </a:extLst>
          </p:cNvPr>
          <p:cNvSpPr>
            <a:spLocks noGrp="1"/>
          </p:cNvSpPr>
          <p:nvPr>
            <p:ph type="sldNum" sz="quarter" idx="5"/>
          </p:nvPr>
        </p:nvSpPr>
        <p:spPr/>
        <p:txBody>
          <a:bodyPr/>
          <a:lstStyle/>
          <a:p>
            <a:fld id="{557F6DF8-80D9-4539-AA2C-847180D25D1D}" type="slidenum">
              <a:rPr lang="nl-NL" smtClean="0"/>
              <a:t>11</a:t>
            </a:fld>
            <a:endParaRPr lang="nl-NL"/>
          </a:p>
        </p:txBody>
      </p:sp>
    </p:spTree>
    <p:extLst>
      <p:ext uri="{BB962C8B-B14F-4D97-AF65-F5344CB8AC3E}">
        <p14:creationId xmlns:p14="http://schemas.microsoft.com/office/powerpoint/2010/main" val="216078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E97F7-DD34-7B15-ADF7-3EB8991254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8EE5986-62E0-292D-F28F-8DCC35265F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DFACB1-3D1F-3D02-18B2-7B5ACFCD7293}"/>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4A1DF857-88EF-9BDD-9BE8-52C2977CAE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B2CD11-E2CE-DAEA-F498-139805485784}"/>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418855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AA7D9-591C-3A56-C108-42B2688E27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64F93CD-FD75-12A7-275B-04BC76CE3CA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63D935-D3C0-5453-2CB4-F758F272DB6B}"/>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B99850B2-3C98-6591-1A03-8E5E3E2299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D81A1B-316F-4C4F-F792-100AAE1C821B}"/>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414902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D60CC04-53A1-30F4-3C6D-9084D1309E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6413EF9-C782-F2EB-83C7-33BF5823663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C9EBDC-AAAA-3685-4B92-1300EBC25CF4}"/>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81C46EC7-286B-FE18-ECD2-708A676BC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74DA7C-27B4-C2FD-9C4D-87759E5AD4B9}"/>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62452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B7A85-AD56-B669-AFC2-D07E70D509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83C57B-BF0A-CE05-6A8B-593587954D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6DFFCF-9FC0-4DB4-BFA9-92E1D252AB43}"/>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F4A09DD8-ABF8-3F1C-1F25-03108A4FCE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012358-8966-DC5B-04DB-2D4E2DA2A1BF}"/>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98886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4AD6E-B28B-969C-A96F-1E2C2E37F5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89DCCCD-8451-06D1-C68C-D61CCC962A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0A5B146-34AB-E359-64D6-0345084D97D9}"/>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3C6D3061-FD7C-8E6B-688A-ABE0457AE6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35815E-B1AE-3504-19E5-A2A6A28BE9AF}"/>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391259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A22CE-21DD-3563-5457-0F157887A5B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77DEA8-8EEC-EC33-344D-FB861CF06D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7CD2544-0A5D-13F9-CCB1-BF7C2A940B9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7E315D-D429-29BF-6E4E-8F2F540D6092}"/>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6" name="Tijdelijke aanduiding voor voettekst 5">
            <a:extLst>
              <a:ext uri="{FF2B5EF4-FFF2-40B4-BE49-F238E27FC236}">
                <a16:creationId xmlns:a16="http://schemas.microsoft.com/office/drawing/2014/main" id="{BDD075F3-977F-5CBC-B7FA-B1BD9C8393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228AC7-8757-C4AF-E09E-12E49DC26A73}"/>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337954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DBD63-A8EF-9861-0AC3-5D3A4034B80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F746AEE-B317-9194-AE0C-A13377217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C28574-11BC-3BDF-A990-93805B93E05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CFB304-ADFE-32D7-B55E-5EB6B20F2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613C883-C08B-10D7-E2FA-B07DE30FD7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B6A3DF-00E0-6A69-B525-CDAD6BDE0AE8}"/>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8" name="Tijdelijke aanduiding voor voettekst 7">
            <a:extLst>
              <a:ext uri="{FF2B5EF4-FFF2-40B4-BE49-F238E27FC236}">
                <a16:creationId xmlns:a16="http://schemas.microsoft.com/office/drawing/2014/main" id="{239EC1F6-87D8-C2F5-B3C1-CFCEE2B03F7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B3C971A-2EBD-55C5-C101-24811417E84D}"/>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341417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6415-9AC2-0881-D247-083A9F49087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BFED70A-49A3-DC8D-9940-59DA136741A4}"/>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4" name="Tijdelijke aanduiding voor voettekst 3">
            <a:extLst>
              <a:ext uri="{FF2B5EF4-FFF2-40B4-BE49-F238E27FC236}">
                <a16:creationId xmlns:a16="http://schemas.microsoft.com/office/drawing/2014/main" id="{DB7C5C78-B822-2081-10D4-029C648B0AF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B497513-0BF7-FEC6-1BCE-69A96153DDC2}"/>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166013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1580F0-7E6C-B044-94CC-7524D7091230}"/>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3" name="Tijdelijke aanduiding voor voettekst 2">
            <a:extLst>
              <a:ext uri="{FF2B5EF4-FFF2-40B4-BE49-F238E27FC236}">
                <a16:creationId xmlns:a16="http://schemas.microsoft.com/office/drawing/2014/main" id="{1ED9BDDF-4644-4B34-EB75-149278B1411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6FBA5D0-C57D-64FA-1E3D-F6207B57602D}"/>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107537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99701-F25D-6F3E-1B89-25E88B127E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E294C54-6225-546F-F2CE-81E5AE5E6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452AFCF-CD70-A991-F796-E8DCBFACD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1823F2-585B-0A60-E7B0-50DAE884F04C}"/>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6" name="Tijdelijke aanduiding voor voettekst 5">
            <a:extLst>
              <a:ext uri="{FF2B5EF4-FFF2-40B4-BE49-F238E27FC236}">
                <a16:creationId xmlns:a16="http://schemas.microsoft.com/office/drawing/2014/main" id="{200AA1C3-0B80-077A-2906-58EA3B43DC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A6DC5F-A1C7-92EF-370B-E6FA24BC04A9}"/>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150387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A2B0E-1C37-795F-F4EB-2868D31556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C33E6DD-8117-5F48-7511-635629D3F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87FFD35-6AD1-C232-8E8A-520A047B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17BD606-38D0-5BC0-6257-2441F4BC0EC3}"/>
              </a:ext>
            </a:extLst>
          </p:cNvPr>
          <p:cNvSpPr>
            <a:spLocks noGrp="1"/>
          </p:cNvSpPr>
          <p:nvPr>
            <p:ph type="dt" sz="half" idx="10"/>
          </p:nvPr>
        </p:nvSpPr>
        <p:spPr/>
        <p:txBody>
          <a:bodyPr/>
          <a:lstStyle/>
          <a:p>
            <a:fld id="{DE0A87CE-4DB3-4B9A-8287-10508B54475B}" type="datetimeFigureOut">
              <a:rPr lang="nl-NL" smtClean="0"/>
              <a:t>21-11-2025</a:t>
            </a:fld>
            <a:endParaRPr lang="nl-NL"/>
          </a:p>
        </p:txBody>
      </p:sp>
      <p:sp>
        <p:nvSpPr>
          <p:cNvPr id="6" name="Tijdelijke aanduiding voor voettekst 5">
            <a:extLst>
              <a:ext uri="{FF2B5EF4-FFF2-40B4-BE49-F238E27FC236}">
                <a16:creationId xmlns:a16="http://schemas.microsoft.com/office/drawing/2014/main" id="{F30AB423-74FF-838B-B1D2-B9FF25DD3B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2E6C4D-073E-8C33-F992-281EEC3074A9}"/>
              </a:ext>
            </a:extLst>
          </p:cNvPr>
          <p:cNvSpPr>
            <a:spLocks noGrp="1"/>
          </p:cNvSpPr>
          <p:nvPr>
            <p:ph type="sldNum" sz="quarter" idx="12"/>
          </p:nvPr>
        </p:nvSpPr>
        <p:spPr/>
        <p:txBody>
          <a:bodyPr/>
          <a:lstStyle/>
          <a:p>
            <a:fld id="{AF16D899-4168-482B-AD4D-55C9713E5539}" type="slidenum">
              <a:rPr lang="nl-NL" smtClean="0"/>
              <a:t>‹nr.›</a:t>
            </a:fld>
            <a:endParaRPr lang="nl-NL"/>
          </a:p>
        </p:txBody>
      </p:sp>
    </p:spTree>
    <p:extLst>
      <p:ext uri="{BB962C8B-B14F-4D97-AF65-F5344CB8AC3E}">
        <p14:creationId xmlns:p14="http://schemas.microsoft.com/office/powerpoint/2010/main" val="279401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D713FA-326A-B5CC-8E0D-603FFDAAE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8A21868-2E30-2239-409E-11E47E1F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2D2BEB-691E-B699-55FB-794272D3F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0A87CE-4DB3-4B9A-8287-10508B54475B}"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DB24F87E-C544-0CF7-E719-8314FE32F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3123E8E-4474-4194-756F-1C259097E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6D899-4168-482B-AD4D-55C9713E5539}" type="slidenum">
              <a:rPr lang="nl-NL" smtClean="0"/>
              <a:t>‹nr.›</a:t>
            </a:fld>
            <a:endParaRPr lang="nl-NL"/>
          </a:p>
        </p:txBody>
      </p:sp>
    </p:spTree>
    <p:extLst>
      <p:ext uri="{BB962C8B-B14F-4D97-AF65-F5344CB8AC3E}">
        <p14:creationId xmlns:p14="http://schemas.microsoft.com/office/powerpoint/2010/main" val="143590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hyperlink" Target="mailto:x.koster@iederin.nl" TargetMode="External"/><Relationship Id="rId2" Type="http://schemas.openxmlformats.org/officeDocument/2006/relationships/hyperlink" Target="mailto:j.louwekooijmans@iederin.nl" TargetMode="Externa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5D4"/>
        </a:solidFill>
        <a:effectLst/>
      </p:bgPr>
    </p:bg>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8AF62EF3-B4A2-6FED-296C-85ACBDA4689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632F3D12-198F-E0BF-9495-AFA7E65AC8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09939" y="-3740544"/>
            <a:ext cx="6279305" cy="6245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EB78116-C00E-035E-679B-8D58C78DC1EB}"/>
              </a:ext>
            </a:extLst>
          </p:cNvPr>
          <p:cNvSpPr>
            <a:spLocks noGrp="1"/>
          </p:cNvSpPr>
          <p:nvPr>
            <p:ph type="ctrTitle"/>
          </p:nvPr>
        </p:nvSpPr>
        <p:spPr>
          <a:xfrm>
            <a:off x="1524000" y="1122363"/>
            <a:ext cx="9144000" cy="2078037"/>
          </a:xfrm>
        </p:spPr>
        <p:txBody>
          <a:bodyPr/>
          <a:lstStyle/>
          <a:p>
            <a:r>
              <a:rPr lang="nl-NL" b="1">
                <a:solidFill>
                  <a:srgbClr val="255F68"/>
                </a:solidFill>
              </a:rPr>
              <a:t>Validisme</a:t>
            </a:r>
          </a:p>
        </p:txBody>
      </p:sp>
      <p:sp>
        <p:nvSpPr>
          <p:cNvPr id="3" name="Ondertitel 2">
            <a:extLst>
              <a:ext uri="{FF2B5EF4-FFF2-40B4-BE49-F238E27FC236}">
                <a16:creationId xmlns:a16="http://schemas.microsoft.com/office/drawing/2014/main" id="{81D269E9-D01C-B277-0325-976F79B12A08}"/>
              </a:ext>
            </a:extLst>
          </p:cNvPr>
          <p:cNvSpPr>
            <a:spLocks noGrp="1"/>
          </p:cNvSpPr>
          <p:nvPr>
            <p:ph type="subTitle" idx="1"/>
          </p:nvPr>
        </p:nvSpPr>
        <p:spPr>
          <a:xfrm>
            <a:off x="1524000" y="3920246"/>
            <a:ext cx="9144000" cy="1337553"/>
          </a:xfrm>
        </p:spPr>
        <p:txBody>
          <a:bodyPr/>
          <a:lstStyle/>
          <a:p>
            <a:r>
              <a:rPr lang="nl-NL" err="1">
                <a:solidFill>
                  <a:srgbClr val="255F68"/>
                </a:solidFill>
              </a:rPr>
              <a:t>Xan</a:t>
            </a:r>
            <a:r>
              <a:rPr lang="nl-NL">
                <a:solidFill>
                  <a:srgbClr val="255F68"/>
                </a:solidFill>
              </a:rPr>
              <a:t> Koster en Jopie Louwe Kooijmans</a:t>
            </a:r>
          </a:p>
          <a:p>
            <a:r>
              <a:rPr lang="nl-NL">
                <a:solidFill>
                  <a:srgbClr val="255F68"/>
                </a:solidFill>
              </a:rPr>
              <a:t>20 november 2025</a:t>
            </a:r>
          </a:p>
        </p:txBody>
      </p:sp>
      <p:pic>
        <p:nvPicPr>
          <p:cNvPr id="9" name="Graphic 8">
            <a:extLst>
              <a:ext uri="{FF2B5EF4-FFF2-40B4-BE49-F238E27FC236}">
                <a16:creationId xmlns:a16="http://schemas.microsoft.com/office/drawing/2014/main" id="{DDDEF5FC-D7A4-F247-92AA-5D8D0DE1E4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579796" y="279574"/>
            <a:ext cx="3206885" cy="978511"/>
          </a:xfrm>
          <a:prstGeom prst="rect">
            <a:avLst/>
          </a:prstGeom>
        </p:spPr>
      </p:pic>
      <p:cxnSp>
        <p:nvCxnSpPr>
          <p:cNvPr id="11" name="Rechte verbindingslijn 10">
            <a:extLst>
              <a:ext uri="{FF2B5EF4-FFF2-40B4-BE49-F238E27FC236}">
                <a16:creationId xmlns:a16="http://schemas.microsoft.com/office/drawing/2014/main" id="{4BB441A0-B523-9A3D-063B-CA223962AFCE}"/>
              </a:ext>
              <a:ext uri="{C183D7F6-B498-43B3-948B-1728B52AA6E4}">
                <adec:decorative xmlns:adec="http://schemas.microsoft.com/office/drawing/2017/decorative" val="1"/>
              </a:ext>
            </a:extLst>
          </p:cNvPr>
          <p:cNvCxnSpPr>
            <a:cxnSpLocks/>
          </p:cNvCxnSpPr>
          <p:nvPr/>
        </p:nvCxnSpPr>
        <p:spPr>
          <a:xfrm>
            <a:off x="-1143000" y="3276814"/>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32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55C2-BAD8-3F2C-BA49-65C993FDCA9C}"/>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506D2B99-C1A2-0A70-C7CC-4B4CC02E8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28024817-6D9D-CC3E-A2DF-41AE944B568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46F64738-3230-CE86-35A9-722327C07E97}"/>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EFE0E1B5-AC7B-629F-8D3D-0FFAA36D4741}"/>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C54B0EAA-B2DE-22FA-AFC8-23B62468095E}"/>
              </a:ext>
            </a:extLst>
          </p:cNvPr>
          <p:cNvSpPr>
            <a:spLocks noGrp="1"/>
          </p:cNvSpPr>
          <p:nvPr>
            <p:ph type="title"/>
          </p:nvPr>
        </p:nvSpPr>
        <p:spPr>
          <a:xfrm>
            <a:off x="838200" y="403226"/>
            <a:ext cx="5686425" cy="977900"/>
          </a:xfrm>
        </p:spPr>
        <p:txBody>
          <a:bodyPr>
            <a:normAutofit fontScale="90000"/>
          </a:bodyPr>
          <a:lstStyle/>
          <a:p>
            <a:r>
              <a:rPr lang="nl-NL" sz="4400" b="1"/>
              <a:t>Institutioneel validisme</a:t>
            </a:r>
          </a:p>
        </p:txBody>
      </p:sp>
      <p:sp>
        <p:nvSpPr>
          <p:cNvPr id="13" name="Tijdelijke aanduiding voor inhoud 2">
            <a:extLst>
              <a:ext uri="{FF2B5EF4-FFF2-40B4-BE49-F238E27FC236}">
                <a16:creationId xmlns:a16="http://schemas.microsoft.com/office/drawing/2014/main" id="{55C5C188-E96D-B745-776C-7E46FFEDA3DE}"/>
              </a:ext>
              <a:ext uri="{C183D7F6-B498-43B3-948B-1728B52AA6E4}">
                <adec:decorative xmlns:adec="http://schemas.microsoft.com/office/drawing/2017/decorative" val="0"/>
              </a:ext>
            </a:extLst>
          </p:cNvPr>
          <p:cNvSpPr txBox="1">
            <a:spLocks/>
          </p:cNvSpPr>
          <p:nvPr/>
        </p:nvSpPr>
        <p:spPr>
          <a:xfrm>
            <a:off x="838200" y="1825625"/>
            <a:ext cx="5419725"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a:t>Vastgelegd in regels en beleid</a:t>
            </a:r>
          </a:p>
          <a:p>
            <a:endParaRPr lang="nl-NL" sz="2800"/>
          </a:p>
          <a:p>
            <a:pPr marL="457200" indent="-457200">
              <a:buChar char="•"/>
            </a:pPr>
            <a:r>
              <a:rPr lang="nl-NL" sz="2800" dirty="0"/>
              <a:t>Ontoegankelijkheid </a:t>
            </a:r>
          </a:p>
          <a:p>
            <a:pPr marL="457200" indent="-457200">
              <a:buChar char="•"/>
            </a:pPr>
            <a:r>
              <a:rPr lang="nl-NL" sz="2800" dirty="0"/>
              <a:t>Wetgeving</a:t>
            </a:r>
          </a:p>
          <a:p>
            <a:pPr marL="457200" indent="-457200">
              <a:buChar char="•"/>
            </a:pPr>
            <a:r>
              <a:rPr lang="nl-NL" sz="2800" dirty="0"/>
              <a:t>Openbare ruimte</a:t>
            </a:r>
          </a:p>
          <a:p>
            <a:pPr marL="457200" indent="-457200">
              <a:buChar char="•"/>
            </a:pPr>
            <a:r>
              <a:rPr lang="nl-NL" sz="2800" dirty="0"/>
              <a:t>Onderwijs, werk, zorg</a:t>
            </a:r>
            <a:endParaRPr lang="nl-NL" dirty="0"/>
          </a:p>
          <a:p>
            <a:endParaRPr lang="nl-NL" sz="2800" i="1"/>
          </a:p>
          <a:p>
            <a:pPr marL="457200" indent="-457200">
              <a:buChar char="•"/>
            </a:pPr>
            <a:endParaRPr lang="nl-NL" sz="2800" i="1"/>
          </a:p>
        </p:txBody>
      </p:sp>
      <p:pic>
        <p:nvPicPr>
          <p:cNvPr id="3080" name="Picture 8" descr="Een trap met daaroverheen kriskras een helling voor rolstoelgebruikers. Deze helling is alleen juist gevaarlijk voor rolstoelgebruikers omdat er geen reling is waardoor je lelijk kunt vallen, en de bochten zijn te scherp om goed te kunnen keren.">
            <a:extLst>
              <a:ext uri="{FF2B5EF4-FFF2-40B4-BE49-F238E27FC236}">
                <a16:creationId xmlns:a16="http://schemas.microsoft.com/office/drawing/2014/main" id="{782FA2FE-582D-77E0-D775-E4679ECECBC7}"/>
              </a:ext>
            </a:extLst>
          </p:cNvPr>
          <p:cNvPicPr>
            <a:picLocks noGrp="1" noChangeAspect="1" noChangeArrowheads="1"/>
          </p:cNvPicPr>
          <p:nvPr>
            <p:ph type="pic" idx="1"/>
          </p:nvPr>
        </p:nvPicPr>
        <p:blipFill>
          <a:blip r:embed="rId5" cstate="email">
            <a:extLst>
              <a:ext uri="{28A0092B-C50C-407E-A947-70E740481C1C}">
                <a14:useLocalDpi xmlns:a14="http://schemas.microsoft.com/office/drawing/2010/main"/>
              </a:ext>
            </a:extLst>
          </a:blip>
          <a:srcRect/>
          <a:stretch>
            <a:fillRect/>
          </a:stretch>
        </p:blipFill>
        <p:spPr bwMode="auto">
          <a:xfrm>
            <a:off x="6096000" y="1259845"/>
            <a:ext cx="5509557" cy="4641845"/>
          </a:xfrm>
          <a:prstGeom prst="ellipse">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5192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3D460-9F49-7B00-B9DC-FDE40B0A2BB2}"/>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F0EF0EC7-EA23-2A10-AC23-D51D45163F2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CD5D178-63FC-278C-6E75-B6DAB5E5A35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A7CCE494-CB48-EC8E-DB79-7775E4277E22}"/>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F04DB5CF-0123-A9CB-5960-0E6633E5ABE7}"/>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6EFFB09F-6353-0CFD-DCAA-D4368AAEC771}"/>
              </a:ext>
            </a:extLst>
          </p:cNvPr>
          <p:cNvSpPr>
            <a:spLocks noGrp="1"/>
          </p:cNvSpPr>
          <p:nvPr>
            <p:ph type="title"/>
          </p:nvPr>
        </p:nvSpPr>
        <p:spPr>
          <a:xfrm>
            <a:off x="838200" y="403226"/>
            <a:ext cx="5686425" cy="977900"/>
          </a:xfrm>
        </p:spPr>
        <p:txBody>
          <a:bodyPr>
            <a:normAutofit fontScale="90000"/>
          </a:bodyPr>
          <a:lstStyle/>
          <a:p>
            <a:r>
              <a:rPr lang="nl-NL" sz="4400" b="1"/>
              <a:t>Institutioneel validisme</a:t>
            </a:r>
          </a:p>
        </p:txBody>
      </p:sp>
      <p:sp>
        <p:nvSpPr>
          <p:cNvPr id="13" name="Tijdelijke aanduiding voor inhoud 2">
            <a:extLst>
              <a:ext uri="{FF2B5EF4-FFF2-40B4-BE49-F238E27FC236}">
                <a16:creationId xmlns:a16="http://schemas.microsoft.com/office/drawing/2014/main" id="{8F118C6C-8A02-D5A5-3DFC-E73616495924}"/>
              </a:ext>
              <a:ext uri="{C183D7F6-B498-43B3-948B-1728B52AA6E4}">
                <adec:decorative xmlns:adec="http://schemas.microsoft.com/office/drawing/2017/decorative" val="0"/>
              </a:ext>
            </a:extLst>
          </p:cNvPr>
          <p:cNvSpPr txBox="1">
            <a:spLocks/>
          </p:cNvSpPr>
          <p:nvPr/>
        </p:nvSpPr>
        <p:spPr>
          <a:xfrm>
            <a:off x="838200" y="1825625"/>
            <a:ext cx="10579768" cy="435133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base"/>
            <a:r>
              <a:rPr lang="nl-NL" b="1" dirty="0"/>
              <a:t>Een kwart </a:t>
            </a:r>
            <a:r>
              <a:rPr lang="nl-NL" dirty="0"/>
              <a:t>van de mensen met een beperking leeft in armoede</a:t>
            </a:r>
            <a:r>
              <a:rPr lang="en-US" dirty="0"/>
              <a:t>​</a:t>
            </a:r>
          </a:p>
          <a:p>
            <a:pPr fontAlgn="base"/>
            <a:r>
              <a:rPr lang="nl-NL" b="1" dirty="0"/>
              <a:t>36% van </a:t>
            </a:r>
            <a:r>
              <a:rPr lang="nl-NL" dirty="0"/>
              <a:t>de mensen met een fysieke beperking heeft een betaalde baan</a:t>
            </a:r>
            <a:r>
              <a:rPr lang="en-US" dirty="0"/>
              <a:t>​</a:t>
            </a:r>
          </a:p>
          <a:p>
            <a:pPr fontAlgn="base"/>
            <a:r>
              <a:rPr lang="nl-NL" b="1" dirty="0"/>
              <a:t>22% </a:t>
            </a:r>
            <a:r>
              <a:rPr lang="nl-NL" dirty="0"/>
              <a:t>van de mensen met psychosociale problemen heeft een baan</a:t>
            </a:r>
            <a:r>
              <a:rPr lang="en-US" dirty="0"/>
              <a:t>​</a:t>
            </a:r>
          </a:p>
          <a:p>
            <a:pPr fontAlgn="base"/>
            <a:r>
              <a:rPr lang="nl-NL" b="1" dirty="0"/>
              <a:t>45% </a:t>
            </a:r>
            <a:r>
              <a:rPr lang="nl-NL" dirty="0"/>
              <a:t>van autistische mensen heeft een baan</a:t>
            </a:r>
            <a:r>
              <a:rPr lang="en-US" dirty="0"/>
              <a:t>​</a:t>
            </a:r>
          </a:p>
          <a:p>
            <a:pPr fontAlgn="base"/>
            <a:r>
              <a:rPr lang="nl-NL" b="1" dirty="0"/>
              <a:t>21% </a:t>
            </a:r>
            <a:r>
              <a:rPr lang="nl-NL" dirty="0"/>
              <a:t>van de mensen met een verstandelijke beperking heeft een baan</a:t>
            </a:r>
            <a:r>
              <a:rPr lang="en-US" dirty="0"/>
              <a:t>​</a:t>
            </a:r>
          </a:p>
          <a:p>
            <a:pPr fontAlgn="base"/>
            <a:r>
              <a:rPr lang="nl-NL" b="1" dirty="0"/>
              <a:t>72% </a:t>
            </a:r>
            <a:r>
              <a:rPr lang="nl-NL" dirty="0"/>
              <a:t>van alle volwassenen in Nederland heeft een baan</a:t>
            </a:r>
            <a:r>
              <a:rPr lang="en-US" dirty="0"/>
              <a:t>​</a:t>
            </a:r>
          </a:p>
          <a:p>
            <a:pPr fontAlgn="base"/>
            <a:r>
              <a:rPr lang="nl-NL" b="1" dirty="0"/>
              <a:t>64% </a:t>
            </a:r>
            <a:r>
              <a:rPr lang="nl-NL" dirty="0"/>
              <a:t>van de werkgevers in Nederland wil geen </a:t>
            </a:r>
            <a:r>
              <a:rPr lang="nl-NL" dirty="0" err="1"/>
              <a:t>neurodivergente</a:t>
            </a:r>
            <a:r>
              <a:rPr lang="nl-NL" dirty="0"/>
              <a:t> mensen aannemen.</a:t>
            </a:r>
          </a:p>
          <a:p>
            <a:pPr fontAlgn="base"/>
            <a:endParaRPr lang="en-US"/>
          </a:p>
          <a:p>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129524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2811-192A-4E59-0AA3-3FE6399B1566}"/>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D437CD46-A772-FCA2-04EE-0DF2B3F158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B6E610F-A7CD-712D-0AE8-7A09979E3F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D85ACF0F-2B40-4F27-986B-EA900D4D2B12}"/>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F3E1AF39-15D6-9E6E-D7D4-ACA5EF9B1C82}"/>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65B18A77-9999-B2F4-9BE9-56F38B96DF55}"/>
              </a:ext>
            </a:extLst>
          </p:cNvPr>
          <p:cNvSpPr>
            <a:spLocks noGrp="1"/>
          </p:cNvSpPr>
          <p:nvPr>
            <p:ph type="title"/>
          </p:nvPr>
        </p:nvSpPr>
        <p:spPr>
          <a:xfrm>
            <a:off x="838200" y="403226"/>
            <a:ext cx="5686425" cy="977900"/>
          </a:xfrm>
        </p:spPr>
        <p:txBody>
          <a:bodyPr>
            <a:normAutofit/>
          </a:bodyPr>
          <a:lstStyle/>
          <a:p>
            <a:r>
              <a:rPr lang="nl-NL" sz="4400" b="1"/>
              <a:t>Wat helpt?</a:t>
            </a:r>
          </a:p>
        </p:txBody>
      </p:sp>
      <p:sp>
        <p:nvSpPr>
          <p:cNvPr id="13" name="Tijdelijke aanduiding voor inhoud 2">
            <a:extLst>
              <a:ext uri="{FF2B5EF4-FFF2-40B4-BE49-F238E27FC236}">
                <a16:creationId xmlns:a16="http://schemas.microsoft.com/office/drawing/2014/main" id="{DA908711-652A-A5B1-2351-9C3635CCDABE}"/>
              </a:ext>
              <a:ext uri="{C183D7F6-B498-43B3-948B-1728B52AA6E4}">
                <adec:decorative xmlns:adec="http://schemas.microsoft.com/office/drawing/2017/decorative" val="0"/>
              </a:ext>
            </a:extLst>
          </p:cNvPr>
          <p:cNvSpPr txBox="1">
            <a:spLocks/>
          </p:cNvSpPr>
          <p:nvPr/>
        </p:nvSpPr>
        <p:spPr>
          <a:xfrm>
            <a:off x="838200" y="1825625"/>
            <a:ext cx="5419725"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nl-NL" sz="2800" i="1"/>
          </a:p>
          <a:p>
            <a:pPr marL="457200" indent="-457200">
              <a:buFont typeface="Arial" panose="020B0604020202020204" pitchFamily="34" charset="0"/>
              <a:buChar char="•"/>
            </a:pPr>
            <a:endParaRPr lang="nl-NL" sz="2800" i="1"/>
          </a:p>
        </p:txBody>
      </p:sp>
      <p:pic>
        <p:nvPicPr>
          <p:cNvPr id="1026" name="Picture 2" descr="Een vrouw met donker haar en een beenprothese drukt met haar prothese een lage knop in om de lift op te roepen.">
            <a:extLst>
              <a:ext uri="{FF2B5EF4-FFF2-40B4-BE49-F238E27FC236}">
                <a16:creationId xmlns:a16="http://schemas.microsoft.com/office/drawing/2014/main" id="{50B0141A-588A-F3F9-E697-B8EB0E6382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73807" y="2080500"/>
            <a:ext cx="4316139" cy="4105229"/>
          </a:xfrm>
          <a:prstGeom prst="ellipse">
            <a:avLst/>
          </a:prstGeom>
          <a:ln/>
        </p:spPr>
        <p:style>
          <a:lnRef idx="2">
            <a:schemeClr val="dk1"/>
          </a:lnRef>
          <a:fillRef idx="1">
            <a:schemeClr val="lt1"/>
          </a:fillRef>
          <a:effectRef idx="0">
            <a:schemeClr val="dk1"/>
          </a:effectRef>
          <a:fontRef idx="minor">
            <a:schemeClr val="dk1"/>
          </a:fontRef>
        </p:style>
      </p:pic>
      <p:sp>
        <p:nvSpPr>
          <p:cNvPr id="8" name="Tijdelijke aanduiding voor inhoud 2">
            <a:extLst>
              <a:ext uri="{FF2B5EF4-FFF2-40B4-BE49-F238E27FC236}">
                <a16:creationId xmlns:a16="http://schemas.microsoft.com/office/drawing/2014/main" id="{49700058-0BCF-451F-6B96-1FFE5CA22301}"/>
              </a:ext>
              <a:ext uri="{C183D7F6-B498-43B3-948B-1728B52AA6E4}">
                <adec:decorative xmlns:adec="http://schemas.microsoft.com/office/drawing/2017/decorative" val="0"/>
              </a:ext>
            </a:extLst>
          </p:cNvPr>
          <p:cNvSpPr txBox="1">
            <a:spLocks/>
          </p:cNvSpPr>
          <p:nvPr/>
        </p:nvSpPr>
        <p:spPr>
          <a:xfrm>
            <a:off x="990600" y="1978025"/>
            <a:ext cx="6278069"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Char char="•"/>
            </a:pPr>
            <a:r>
              <a:rPr lang="nl-NL" sz="2800" dirty="0"/>
              <a:t>Betrek ons bij het maken van wetgeving</a:t>
            </a:r>
            <a:endParaRPr lang="en-US" dirty="0"/>
          </a:p>
          <a:p>
            <a:pPr marL="457200" indent="-457200">
              <a:buChar char="•"/>
            </a:pPr>
            <a:r>
              <a:rPr lang="nl-NL" sz="2800" dirty="0"/>
              <a:t>Vraag advies aan experts</a:t>
            </a:r>
          </a:p>
          <a:p>
            <a:pPr marL="457200" indent="-457200">
              <a:buChar char="•"/>
            </a:pPr>
            <a:r>
              <a:rPr lang="nl-NL" sz="2800" dirty="0"/>
              <a:t>Laat ervaringsdeskundigen toetsen</a:t>
            </a:r>
          </a:p>
          <a:p>
            <a:pPr marL="457200" indent="-457200">
              <a:buChar char="•"/>
            </a:pPr>
            <a:r>
              <a:rPr lang="nl-NL" sz="2800" dirty="0"/>
              <a:t>Breng wetgeving in lijn met het VN-verdrag Handicap</a:t>
            </a:r>
          </a:p>
          <a:p>
            <a:pPr marL="457200" indent="-457200">
              <a:buChar char="•"/>
            </a:pPr>
            <a:r>
              <a:rPr lang="nl-NL" sz="2800" dirty="0"/>
              <a:t>Werk vanuit sociaal model</a:t>
            </a:r>
          </a:p>
          <a:p>
            <a:pPr marL="457200" indent="-457200">
              <a:buChar char="•"/>
            </a:pPr>
            <a:r>
              <a:rPr lang="nl-NL" sz="2800" dirty="0"/>
              <a:t>Volg aanbevelingen VN-comité op</a:t>
            </a:r>
            <a:endParaRPr lang="nl-NL" dirty="0"/>
          </a:p>
          <a:p>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228362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64FB-EDE3-C7F6-1AFD-C395868B75A9}"/>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D275212B-4963-4D3A-2083-C6B30CB954E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9E45C74-B157-4013-36E8-2BAE262C8C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46455CC5-92C6-D0C6-FBDD-A2CF340F0408}"/>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FED56831-889A-DB2E-7061-E8871ECD632A}"/>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5D684984-B49E-99B5-8EDE-6189ADE48CA4}"/>
              </a:ext>
            </a:extLst>
          </p:cNvPr>
          <p:cNvSpPr>
            <a:spLocks noGrp="1"/>
          </p:cNvSpPr>
          <p:nvPr>
            <p:ph type="title"/>
          </p:nvPr>
        </p:nvSpPr>
        <p:spPr>
          <a:xfrm>
            <a:off x="838200" y="403226"/>
            <a:ext cx="5686425" cy="977900"/>
          </a:xfrm>
        </p:spPr>
        <p:txBody>
          <a:bodyPr>
            <a:normAutofit fontScale="90000"/>
          </a:bodyPr>
          <a:lstStyle/>
          <a:p>
            <a:r>
              <a:rPr lang="nl-NL" sz="4400" b="1" err="1"/>
              <a:t>Interactioneel</a:t>
            </a:r>
            <a:r>
              <a:rPr lang="nl-NL" sz="4400" b="1"/>
              <a:t> validisme</a:t>
            </a:r>
          </a:p>
        </p:txBody>
      </p:sp>
      <p:sp>
        <p:nvSpPr>
          <p:cNvPr id="13" name="Tijdelijke aanduiding voor inhoud 2">
            <a:extLst>
              <a:ext uri="{FF2B5EF4-FFF2-40B4-BE49-F238E27FC236}">
                <a16:creationId xmlns:a16="http://schemas.microsoft.com/office/drawing/2014/main" id="{B885A2B4-BAF4-E3DD-EBCB-D3BA6E99A27B}"/>
              </a:ext>
              <a:ext uri="{C183D7F6-B498-43B3-948B-1728B52AA6E4}">
                <adec:decorative xmlns:adec="http://schemas.microsoft.com/office/drawing/2017/decorative" val="0"/>
              </a:ext>
            </a:extLst>
          </p:cNvPr>
          <p:cNvSpPr txBox="1">
            <a:spLocks/>
          </p:cNvSpPr>
          <p:nvPr/>
        </p:nvSpPr>
        <p:spPr>
          <a:xfrm>
            <a:off x="838200" y="1825625"/>
            <a:ext cx="6616337" cy="435133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a:t>In de dagelijkse omgang</a:t>
            </a:r>
          </a:p>
          <a:p>
            <a:endParaRPr lang="nl-NL" sz="2800"/>
          </a:p>
          <a:p>
            <a:pPr marL="457200" indent="-457200">
              <a:buChar char="•"/>
            </a:pPr>
            <a:r>
              <a:rPr lang="nl-NL" sz="2800"/>
              <a:t>‘Kinderlijk’ aanspreken</a:t>
            </a:r>
          </a:p>
          <a:p>
            <a:pPr marL="457200" indent="-457200">
              <a:buChar char="•"/>
            </a:pPr>
            <a:r>
              <a:rPr lang="nl-NL" sz="2800"/>
              <a:t>Micro-agressies en scheldwoorden</a:t>
            </a:r>
          </a:p>
          <a:p>
            <a:pPr marL="457200" indent="-457200">
              <a:buChar char="•"/>
            </a:pPr>
            <a:r>
              <a:rPr lang="nl-NL" sz="2800" err="1"/>
              <a:t>Validistische</a:t>
            </a:r>
            <a:r>
              <a:rPr lang="nl-NL" sz="2800"/>
              <a:t> taal</a:t>
            </a:r>
          </a:p>
          <a:p>
            <a:pPr marL="457200" indent="-457200">
              <a:buChar char="•"/>
            </a:pPr>
            <a:r>
              <a:rPr lang="nl-NL" sz="2800"/>
              <a:t>Iemands beperking ontkennen</a:t>
            </a:r>
          </a:p>
          <a:p>
            <a:pPr marL="457200" indent="-457200">
              <a:buChar char="•"/>
            </a:pPr>
            <a:r>
              <a:rPr lang="nl-NL" sz="2800"/>
              <a:t>Geweld</a:t>
            </a:r>
          </a:p>
          <a:p>
            <a:pPr marL="457200" indent="-457200">
              <a:buChar char="•"/>
            </a:pPr>
            <a:r>
              <a:rPr lang="nl-NL" sz="2800"/>
              <a:t>Behandelen als uitzondering</a:t>
            </a:r>
            <a:br>
              <a:rPr lang="nl-NL" sz="2800"/>
            </a:br>
            <a:endParaRPr lang="nl-NL" sz="2800"/>
          </a:p>
          <a:p>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211194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92A2D-E0B8-41DC-67BF-84F4A7FEB4AF}"/>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14D628A2-8E29-C3A7-9735-4636E786F3E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637A58D6-F844-F5D3-8CAE-039860765EE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D8C56CCF-A13E-4D05-813E-CF0A31F88F2A}"/>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EA469A33-6D68-2862-8D96-19068C156150}"/>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CAE75BD4-5299-1973-5BA2-D0CF9186EA5C}"/>
              </a:ext>
            </a:extLst>
          </p:cNvPr>
          <p:cNvSpPr>
            <a:spLocks noGrp="1"/>
          </p:cNvSpPr>
          <p:nvPr>
            <p:ph type="title"/>
          </p:nvPr>
        </p:nvSpPr>
        <p:spPr>
          <a:xfrm>
            <a:off x="838200" y="403226"/>
            <a:ext cx="5686425" cy="977900"/>
          </a:xfrm>
        </p:spPr>
        <p:txBody>
          <a:bodyPr>
            <a:normAutofit/>
          </a:bodyPr>
          <a:lstStyle/>
          <a:p>
            <a:r>
              <a:rPr lang="nl-NL" sz="4400" b="1"/>
              <a:t>Wat helpt?</a:t>
            </a:r>
          </a:p>
        </p:txBody>
      </p:sp>
      <p:sp>
        <p:nvSpPr>
          <p:cNvPr id="13" name="Tijdelijke aanduiding voor inhoud 2">
            <a:extLst>
              <a:ext uri="{FF2B5EF4-FFF2-40B4-BE49-F238E27FC236}">
                <a16:creationId xmlns:a16="http://schemas.microsoft.com/office/drawing/2014/main" id="{38F4CCC8-105F-52EA-EED8-014175718777}"/>
              </a:ext>
              <a:ext uri="{C183D7F6-B498-43B3-948B-1728B52AA6E4}">
                <adec:decorative xmlns:adec="http://schemas.microsoft.com/office/drawing/2017/decorative" val="0"/>
              </a:ext>
            </a:extLst>
          </p:cNvPr>
          <p:cNvSpPr txBox="1">
            <a:spLocks/>
          </p:cNvSpPr>
          <p:nvPr/>
        </p:nvSpPr>
        <p:spPr>
          <a:xfrm>
            <a:off x="838200" y="1825625"/>
            <a:ext cx="6616337"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nl-NL" sz="2800" i="1"/>
          </a:p>
          <a:p>
            <a:pPr marL="457200" indent="-457200">
              <a:buFont typeface="Arial" panose="020B0604020202020204" pitchFamily="34" charset="0"/>
              <a:buChar char="•"/>
            </a:pPr>
            <a:endParaRPr lang="nl-NL" sz="2800" i="1"/>
          </a:p>
        </p:txBody>
      </p:sp>
      <p:sp>
        <p:nvSpPr>
          <p:cNvPr id="3" name="Tijdelijke aanduiding voor inhoud 2">
            <a:extLst>
              <a:ext uri="{FF2B5EF4-FFF2-40B4-BE49-F238E27FC236}">
                <a16:creationId xmlns:a16="http://schemas.microsoft.com/office/drawing/2014/main" id="{2D8AFF9A-02E3-0690-084D-F06C2769A7F5}"/>
              </a:ext>
              <a:ext uri="{C183D7F6-B498-43B3-948B-1728B52AA6E4}">
                <adec:decorative xmlns:adec="http://schemas.microsoft.com/office/drawing/2017/decorative" val="0"/>
              </a:ext>
            </a:extLst>
          </p:cNvPr>
          <p:cNvSpPr txBox="1">
            <a:spLocks/>
          </p:cNvSpPr>
          <p:nvPr/>
        </p:nvSpPr>
        <p:spPr>
          <a:xfrm>
            <a:off x="990600" y="1978025"/>
            <a:ext cx="6616337"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lnSpc>
                <a:spcPct val="80000"/>
              </a:lnSpc>
              <a:buChar char="•"/>
            </a:pPr>
            <a:r>
              <a:rPr lang="nl-NL" sz="2800" dirty="0">
                <a:solidFill>
                  <a:srgbClr val="255F68"/>
                </a:solidFill>
              </a:rPr>
              <a:t>Let op je taalgebruik</a:t>
            </a:r>
            <a:endParaRPr lang="nl-NL" sz="2800" dirty="0"/>
          </a:p>
          <a:p>
            <a:pPr marL="457200" indent="-457200">
              <a:lnSpc>
                <a:spcPct val="80000"/>
              </a:lnSpc>
              <a:buChar char="•"/>
            </a:pPr>
            <a:r>
              <a:rPr lang="nl-NL" sz="2800" dirty="0">
                <a:solidFill>
                  <a:srgbClr val="255F68"/>
                </a:solidFill>
              </a:rPr>
              <a:t>Bewustwording</a:t>
            </a:r>
          </a:p>
          <a:p>
            <a:pPr marL="457200" indent="-457200">
              <a:buChar char="•"/>
            </a:pPr>
            <a:r>
              <a:rPr lang="nl-NL" sz="2800" dirty="0">
                <a:solidFill>
                  <a:srgbClr val="255F68"/>
                </a:solidFill>
              </a:rPr>
              <a:t>Meer contact met mensen met een handicap = minder vooroordelen</a:t>
            </a:r>
            <a:endParaRPr lang="nl-NL" dirty="0"/>
          </a:p>
          <a:p>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146291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8C16A-EFB5-3E5B-4945-47BF011EA3B5}"/>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76E40F6F-3482-DDED-EBC2-DA873C9839E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61B33FDA-792E-04FE-5E21-64D36D686B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3132E254-3D56-3F34-8CEE-39626ECFEF2C}"/>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1BA3F4C1-87AE-EC3F-E18A-10A3550D32B6}"/>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4E84957A-DB77-4B83-4F93-F33C8155E8C4}"/>
              </a:ext>
            </a:extLst>
          </p:cNvPr>
          <p:cNvSpPr>
            <a:spLocks noGrp="1"/>
          </p:cNvSpPr>
          <p:nvPr>
            <p:ph type="title"/>
          </p:nvPr>
        </p:nvSpPr>
        <p:spPr>
          <a:xfrm>
            <a:off x="838200" y="403226"/>
            <a:ext cx="6279305" cy="977900"/>
          </a:xfrm>
        </p:spPr>
        <p:txBody>
          <a:bodyPr>
            <a:normAutofit fontScale="90000"/>
          </a:bodyPr>
          <a:lstStyle/>
          <a:p>
            <a:r>
              <a:rPr lang="nl-NL" sz="4400" b="1"/>
              <a:t>Geïnternaliseerd validisme</a:t>
            </a:r>
          </a:p>
        </p:txBody>
      </p:sp>
      <p:sp>
        <p:nvSpPr>
          <p:cNvPr id="13" name="Tijdelijke aanduiding voor inhoud 2">
            <a:extLst>
              <a:ext uri="{FF2B5EF4-FFF2-40B4-BE49-F238E27FC236}">
                <a16:creationId xmlns:a16="http://schemas.microsoft.com/office/drawing/2014/main" id="{86B400C1-E362-D89B-ED0D-2B56A5ABC3E7}"/>
              </a:ext>
              <a:ext uri="{C183D7F6-B498-43B3-948B-1728B52AA6E4}">
                <adec:decorative xmlns:adec="http://schemas.microsoft.com/office/drawing/2017/decorative" val="0"/>
              </a:ext>
            </a:extLst>
          </p:cNvPr>
          <p:cNvSpPr txBox="1">
            <a:spLocks/>
          </p:cNvSpPr>
          <p:nvPr/>
        </p:nvSpPr>
        <p:spPr>
          <a:xfrm>
            <a:off x="838200" y="1825625"/>
            <a:ext cx="7668723"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dirty="0"/>
              <a:t>Je gelooft zelf de vooroordelen over jezelf en/of gehandicapte mensen als groep</a:t>
            </a:r>
          </a:p>
          <a:p>
            <a:pPr marL="457200" indent="-457200">
              <a:buChar char="•"/>
            </a:pPr>
            <a:r>
              <a:rPr lang="nl-NL" sz="2800" dirty="0"/>
              <a:t>Dat je minder waard bent</a:t>
            </a:r>
          </a:p>
          <a:p>
            <a:pPr marL="457200" indent="-457200">
              <a:buChar char="•"/>
            </a:pPr>
            <a:r>
              <a:rPr lang="nl-NL" sz="2800" dirty="0"/>
              <a:t>Dat je lui bent of niet genoeg je best doet</a:t>
            </a:r>
          </a:p>
          <a:p>
            <a:pPr marL="457200" indent="-457200">
              <a:buChar char="•"/>
            </a:pPr>
            <a:r>
              <a:rPr lang="nl-NL" sz="2800" dirty="0"/>
              <a:t>Dat je minder recht op iets hebt</a:t>
            </a:r>
          </a:p>
          <a:p>
            <a:pPr marL="457200" indent="-457200">
              <a:buChar char="•"/>
            </a:pPr>
            <a:r>
              <a:rPr lang="nl-NL" sz="2800" dirty="0"/>
              <a:t>Dat je minder kunt</a:t>
            </a:r>
          </a:p>
          <a:p>
            <a:pPr marL="457200" indent="-457200">
              <a:buChar char="•"/>
            </a:pPr>
            <a:r>
              <a:rPr lang="nl-NL" sz="2800" dirty="0"/>
              <a:t>Je ontkent je eigen beperking</a:t>
            </a:r>
          </a:p>
          <a:p>
            <a:pPr marL="457200" indent="-457200">
              <a:buChar char="•"/>
            </a:pPr>
            <a:r>
              <a:rPr lang="nl-NL" sz="2800" dirty="0"/>
              <a:t>Eufemismen</a:t>
            </a:r>
            <a:br>
              <a:rPr lang="nl-NL" sz="2800" dirty="0"/>
            </a:br>
            <a:endParaRPr lang="nl-NL" sz="2800"/>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a:p>
            <a:pPr marL="457200" indent="-457200">
              <a:buFont typeface="Arial" panose="020B0604020202020204" pitchFamily="34" charset="0"/>
              <a:buChar char="•"/>
            </a:pPr>
            <a:endParaRPr lang="nl-NL" sz="2800"/>
          </a:p>
        </p:txBody>
      </p:sp>
    </p:spTree>
    <p:extLst>
      <p:ext uri="{BB962C8B-B14F-4D97-AF65-F5344CB8AC3E}">
        <p14:creationId xmlns:p14="http://schemas.microsoft.com/office/powerpoint/2010/main" val="6884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C1A4-F421-4763-63F8-05E0EA9A9EFF}"/>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D92BA32B-64EB-D383-96AD-BE680979856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4C82BAD5-6450-AC0E-64CF-B715A2D3B9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DA8AC406-78DE-32B5-4516-5E732B12F6E7}"/>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F48F080C-83BD-2CF0-2047-5A957F018349}"/>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6BAB6A61-4325-8A27-EB57-073E639E9813}"/>
              </a:ext>
            </a:extLst>
          </p:cNvPr>
          <p:cNvSpPr>
            <a:spLocks noGrp="1"/>
          </p:cNvSpPr>
          <p:nvPr>
            <p:ph type="title"/>
          </p:nvPr>
        </p:nvSpPr>
        <p:spPr>
          <a:xfrm>
            <a:off x="838200" y="403226"/>
            <a:ext cx="6279305" cy="977900"/>
          </a:xfrm>
        </p:spPr>
        <p:txBody>
          <a:bodyPr>
            <a:normAutofit fontScale="90000"/>
          </a:bodyPr>
          <a:lstStyle/>
          <a:p>
            <a:r>
              <a:rPr lang="nl-NL" sz="4400" b="1"/>
              <a:t>Wat helpt tegen validisme?</a:t>
            </a:r>
          </a:p>
        </p:txBody>
      </p:sp>
      <p:sp>
        <p:nvSpPr>
          <p:cNvPr id="13" name="Tijdelijke aanduiding voor inhoud 2">
            <a:extLst>
              <a:ext uri="{FF2B5EF4-FFF2-40B4-BE49-F238E27FC236}">
                <a16:creationId xmlns:a16="http://schemas.microsoft.com/office/drawing/2014/main" id="{9A47FE7F-FDCF-4E07-CAF5-573900674DF3}"/>
              </a:ext>
              <a:ext uri="{C183D7F6-B498-43B3-948B-1728B52AA6E4}">
                <adec:decorative xmlns:adec="http://schemas.microsoft.com/office/drawing/2017/decorative" val="0"/>
              </a:ext>
            </a:extLst>
          </p:cNvPr>
          <p:cNvSpPr txBox="1">
            <a:spLocks/>
          </p:cNvSpPr>
          <p:nvPr/>
        </p:nvSpPr>
        <p:spPr>
          <a:xfrm>
            <a:off x="838199" y="1825625"/>
            <a:ext cx="7652657"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nl-NL" sz="2800" dirty="0"/>
              <a:t>VN-verdrag Handicap naleven</a:t>
            </a:r>
          </a:p>
          <a:p>
            <a:pPr marL="457200" indent="-457200">
              <a:buFont typeface="Arial" panose="020B0604020202020204" pitchFamily="34" charset="0"/>
              <a:buChar char="•"/>
            </a:pPr>
            <a:r>
              <a:rPr lang="nl-NL" sz="2800" dirty="0"/>
              <a:t>Positief contact met gehandicapte mensen</a:t>
            </a:r>
          </a:p>
          <a:p>
            <a:pPr marL="457200" indent="-457200">
              <a:buFont typeface="Arial" panose="020B0604020202020204" pitchFamily="34" charset="0"/>
              <a:buChar char="•"/>
            </a:pPr>
            <a:r>
              <a:rPr lang="nl-NL" sz="2800" dirty="0"/>
              <a:t>Bewustwording</a:t>
            </a:r>
          </a:p>
          <a:p>
            <a:pPr marL="457200" indent="-457200">
              <a:buFont typeface="Arial" panose="020B0604020202020204" pitchFamily="34" charset="0"/>
              <a:buChar char="•"/>
            </a:pPr>
            <a:r>
              <a:rPr lang="nl-NL" sz="2800" dirty="0"/>
              <a:t>Breng discriminatie in kaart</a:t>
            </a:r>
          </a:p>
          <a:p>
            <a:pPr marL="457200" indent="-457200">
              <a:buFont typeface="Arial" panose="020B0604020202020204" pitchFamily="34" charset="0"/>
              <a:buChar char="•"/>
            </a:pPr>
            <a:r>
              <a:rPr lang="nl-NL" sz="2800" dirty="0"/>
              <a:t>Wetten tegen discriminatie</a:t>
            </a:r>
          </a:p>
          <a:p>
            <a:pPr marL="457200" indent="-457200">
              <a:buFont typeface="Arial" panose="020B0604020202020204" pitchFamily="34" charset="0"/>
              <a:buChar char="•"/>
            </a:pPr>
            <a:r>
              <a:rPr lang="nl-NL" sz="2800" dirty="0"/>
              <a:t>Goede representatie in de media</a:t>
            </a:r>
          </a:p>
          <a:p>
            <a:pPr marL="457200" indent="-457200">
              <a:buFont typeface="Arial" panose="020B0604020202020204" pitchFamily="34" charset="0"/>
              <a:buChar char="•"/>
            </a:pPr>
            <a:r>
              <a:rPr lang="nl-NL" sz="2800" dirty="0"/>
              <a:t>Verbeter toegankelijkheid</a:t>
            </a:r>
          </a:p>
          <a:p>
            <a:endParaRPr lang="nl-NL" sz="2800" i="1"/>
          </a:p>
          <a:p>
            <a:pPr marL="457200" indent="-457200">
              <a:buFont typeface="Arial" panose="020B0604020202020204" pitchFamily="34" charset="0"/>
              <a:buChar char="•"/>
            </a:pPr>
            <a:endParaRPr lang="nl-NL" sz="2800" i="1"/>
          </a:p>
          <a:p>
            <a:pPr marL="457200" indent="-457200">
              <a:buFont typeface="Arial" panose="020B0604020202020204" pitchFamily="34" charset="0"/>
              <a:buChar char="•"/>
            </a:pPr>
            <a:endParaRPr lang="nl-NL" sz="2800" i="1"/>
          </a:p>
          <a:p>
            <a:pPr marL="457200" indent="-457200">
              <a:buFont typeface="Arial" panose="020B0604020202020204" pitchFamily="34" charset="0"/>
              <a:buChar char="•"/>
            </a:pPr>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165488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E83FF-F9E7-BB07-3031-2D5F216F734C}"/>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3AF8172C-2BB5-0E7D-A129-2A072081FE4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721AB6DD-1F61-290C-5311-F9244E41F01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67576" y="-4419994"/>
            <a:ext cx="6697894" cy="6661962"/>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a:extLst>
              <a:ext uri="{FF2B5EF4-FFF2-40B4-BE49-F238E27FC236}">
                <a16:creationId xmlns:a16="http://schemas.microsoft.com/office/drawing/2014/main" id="{2192779E-DF3D-EF3C-A5F4-3832CC4301E1}"/>
              </a:ext>
            </a:extLst>
          </p:cNvPr>
          <p:cNvSpPr>
            <a:spLocks noGrp="1"/>
          </p:cNvSpPr>
          <p:nvPr>
            <p:ph type="title"/>
          </p:nvPr>
        </p:nvSpPr>
        <p:spPr>
          <a:xfrm>
            <a:off x="831850" y="1709739"/>
            <a:ext cx="10515600" cy="1109661"/>
          </a:xfrm>
        </p:spPr>
        <p:txBody>
          <a:bodyPr>
            <a:normAutofit/>
          </a:bodyPr>
          <a:lstStyle/>
          <a:p>
            <a:r>
              <a:rPr lang="nl-NL" sz="4400" b="1"/>
              <a:t>Nog vragen?</a:t>
            </a:r>
          </a:p>
        </p:txBody>
      </p:sp>
      <p:sp>
        <p:nvSpPr>
          <p:cNvPr id="2" name="Tijdelijke aanduiding voor tekst 1">
            <a:extLst>
              <a:ext uri="{FF2B5EF4-FFF2-40B4-BE49-F238E27FC236}">
                <a16:creationId xmlns:a16="http://schemas.microsoft.com/office/drawing/2014/main" id="{AA67CE5F-2AF0-83D6-D42D-81549952BD42}"/>
              </a:ext>
            </a:extLst>
          </p:cNvPr>
          <p:cNvSpPr>
            <a:spLocks noGrp="1"/>
          </p:cNvSpPr>
          <p:nvPr>
            <p:ph type="body" idx="1"/>
          </p:nvPr>
        </p:nvSpPr>
        <p:spPr>
          <a:xfrm>
            <a:off x="831849" y="3429000"/>
            <a:ext cx="10515601" cy="2660650"/>
          </a:xfrm>
        </p:spPr>
        <p:txBody>
          <a:bodyPr vert="horz" lIns="91440" tIns="45720" rIns="91440" bIns="45720" rtlCol="0" anchor="t">
            <a:normAutofit/>
          </a:bodyPr>
          <a:lstStyle/>
          <a:p>
            <a:r>
              <a:rPr lang="nl-NL" sz="2800">
                <a:solidFill>
                  <a:srgbClr val="255F68"/>
                </a:solidFill>
                <a:hlinkClick r:id="rId2"/>
              </a:rPr>
              <a:t>j.louwekooijmans@iederin.nl</a:t>
            </a:r>
            <a:endParaRPr lang="en-US"/>
          </a:p>
          <a:p>
            <a:r>
              <a:rPr lang="nl-NL" sz="2800">
                <a:solidFill>
                  <a:srgbClr val="255F68"/>
                </a:solidFill>
                <a:hlinkClick r:id="rId3"/>
              </a:rPr>
              <a:t>x.koster@iederin.nl</a:t>
            </a:r>
            <a:r>
              <a:rPr lang="nl-NL" sz="2800">
                <a:solidFill>
                  <a:srgbClr val="255F68"/>
                </a:solidFill>
              </a:rPr>
              <a:t> </a:t>
            </a:r>
          </a:p>
        </p:txBody>
      </p:sp>
      <p:pic>
        <p:nvPicPr>
          <p:cNvPr id="10" name="Tijdelijke aanduiding voor afbeelding 9" descr="Jonge man met het syndroom van Down spreekt bij een vergadering. Naast hem zit een Zwarte vrouw.&#10;">
            <a:extLst>
              <a:ext uri="{FF2B5EF4-FFF2-40B4-BE49-F238E27FC236}">
                <a16:creationId xmlns:a16="http://schemas.microsoft.com/office/drawing/2014/main" id="{368C6E05-5BF5-8B35-B019-A3903FA6E21C}"/>
              </a:ext>
              <a:ext uri="{C183D7F6-B498-43B3-948B-1728B52AA6E4}">
                <adec:decorative xmlns:adec="http://schemas.microsoft.com/office/drawing/2017/decorative" val="0"/>
              </a:ext>
            </a:extLst>
          </p:cNvPr>
          <p:cNvPicPr>
            <a:picLocks noGrp="1" noChangeAspect="1"/>
          </p:cNvPicPr>
          <p:nvPr>
            <p:ph type="pic" idx="4294967295"/>
          </p:nvPr>
        </p:nvPicPr>
        <p:blipFill>
          <a:blip r:embed="rId4" cstate="email">
            <a:extLst>
              <a:ext uri="{28A0092B-C50C-407E-A947-70E740481C1C}">
                <a14:useLocalDpi xmlns:a14="http://schemas.microsoft.com/office/drawing/2010/main"/>
              </a:ext>
            </a:extLst>
          </a:blip>
          <a:srcRect/>
          <a:stretch>
            <a:fillRect/>
          </a:stretch>
        </p:blipFill>
        <p:spPr>
          <a:xfrm>
            <a:off x="6113463" y="1152525"/>
            <a:ext cx="5040312" cy="5040313"/>
          </a:xfrm>
          <a:prstGeom prst="ellipse">
            <a:avLst/>
          </a:prstGeom>
          <a:ln w="0" cap="rnd">
            <a:noFill/>
          </a:ln>
          <a:effectLst/>
          <a:scene3d>
            <a:camera prst="orthographicFront"/>
            <a:lightRig rig="contrasting" dir="t">
              <a:rot lat="0" lon="0" rev="3000000"/>
            </a:lightRig>
          </a:scene3d>
          <a:sp3d contourW="7620">
            <a:bevelT w="95250" h="31750"/>
            <a:contourClr>
              <a:srgbClr val="333333"/>
            </a:contourClr>
          </a:sp3d>
        </p:spPr>
      </p:pic>
      <p:pic>
        <p:nvPicPr>
          <p:cNvPr id="6" name="Graphic 5">
            <a:extLst>
              <a:ext uri="{FF2B5EF4-FFF2-40B4-BE49-F238E27FC236}">
                <a16:creationId xmlns:a16="http://schemas.microsoft.com/office/drawing/2014/main" id="{BDC3B309-7003-BE9C-443E-7B3FF9DB962A}"/>
              </a:ext>
              <a:ext uri="{C183D7F6-B498-43B3-948B-1728B52AA6E4}">
                <adec:decorative xmlns:adec="http://schemas.microsoft.com/office/drawing/2017/decorative" val="1"/>
              </a:ext>
            </a:extLst>
          </p:cNvPr>
          <p:cNvPicPr/>
          <p:nvPr/>
        </p:nvPicPr>
        <p:blipFill>
          <a:blip r:embed="rId5">
            <a:extLst>
              <a:ext uri="{96DAC541-7B7A-43D3-8B79-37D633B846F1}">
                <asvg:svgBlip xmlns:asvg="http://schemas.microsoft.com/office/drawing/2016/SVG/main" r:embed="rId6"/>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29B97A18-7D1B-A3E2-F50C-F464CADC8912}"/>
              </a:ext>
              <a:ext uri="{C183D7F6-B498-43B3-948B-1728B52AA6E4}">
                <adec:decorative xmlns:adec="http://schemas.microsoft.com/office/drawing/2017/decorative" val="1"/>
              </a:ext>
            </a:extLst>
          </p:cNvPr>
          <p:cNvCxnSpPr>
            <a:cxnSpLocks/>
          </p:cNvCxnSpPr>
          <p:nvPr/>
        </p:nvCxnSpPr>
        <p:spPr>
          <a:xfrm>
            <a:off x="-3286125" y="3009900"/>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50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E5D8A9DD-5686-54E3-E085-C213FA6FE6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1BDD78BF-F1EC-4F6C-4358-2805166070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A82152D-8F1B-09C0-6C5B-3A62E430A196}"/>
              </a:ext>
            </a:extLst>
          </p:cNvPr>
          <p:cNvSpPr>
            <a:spLocks noGrp="1"/>
          </p:cNvSpPr>
          <p:nvPr>
            <p:ph type="title"/>
          </p:nvPr>
        </p:nvSpPr>
        <p:spPr>
          <a:xfrm>
            <a:off x="838200" y="365125"/>
            <a:ext cx="5686425" cy="1325563"/>
          </a:xfrm>
        </p:spPr>
        <p:txBody>
          <a:bodyPr/>
          <a:lstStyle/>
          <a:p>
            <a:r>
              <a:rPr lang="nl-NL" b="1"/>
              <a:t>Even voorstellen</a:t>
            </a:r>
          </a:p>
        </p:txBody>
      </p:sp>
      <p:sp>
        <p:nvSpPr>
          <p:cNvPr id="3" name="Tijdelijke aanduiding voor inhoud 2">
            <a:extLst>
              <a:ext uri="{FF2B5EF4-FFF2-40B4-BE49-F238E27FC236}">
                <a16:creationId xmlns:a16="http://schemas.microsoft.com/office/drawing/2014/main" id="{AC00E188-241C-1F7C-C9C7-36F7FDA8E8CD}"/>
              </a:ext>
            </a:extLst>
          </p:cNvPr>
          <p:cNvSpPr>
            <a:spLocks noGrp="1"/>
          </p:cNvSpPr>
          <p:nvPr>
            <p:ph idx="1"/>
          </p:nvPr>
        </p:nvSpPr>
        <p:spPr>
          <a:xfrm>
            <a:off x="838200" y="1825625"/>
            <a:ext cx="3962400" cy="4351338"/>
          </a:xfrm>
        </p:spPr>
        <p:txBody>
          <a:bodyPr/>
          <a:lstStyle/>
          <a:p>
            <a:pPr marL="0" indent="0">
              <a:buNone/>
            </a:pPr>
            <a:r>
              <a:rPr lang="nl-NL"/>
              <a:t>Jopie Louwe Kooijmans</a:t>
            </a:r>
          </a:p>
        </p:txBody>
      </p:sp>
      <p:pic>
        <p:nvPicPr>
          <p:cNvPr id="6" name="Graphic 5">
            <a:extLst>
              <a:ext uri="{FF2B5EF4-FFF2-40B4-BE49-F238E27FC236}">
                <a16:creationId xmlns:a16="http://schemas.microsoft.com/office/drawing/2014/main" id="{6A3FD707-EA2B-C1D0-ADFB-BE67943DCB2B}"/>
              </a:ext>
              <a:ext uri="{C183D7F6-B498-43B3-948B-1728B52AA6E4}">
                <adec:decorative xmlns:adec="http://schemas.microsoft.com/office/drawing/2017/decorative" val="1"/>
              </a:ext>
            </a:extLst>
          </p:cNvPr>
          <p:cNvPicPr/>
          <p:nvPr/>
        </p:nvPicPr>
        <p:blipFill>
          <a:blip r:embed="rId2">
            <a:extLst>
              <a:ext uri="{96DAC541-7B7A-43D3-8B79-37D633B846F1}">
                <asvg:svgBlip xmlns:asvg="http://schemas.microsoft.com/office/drawing/2016/SVG/main" r:embed="rId3"/>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27FEF1CE-B9B4-DA54-61E3-7EF06DD104BA}"/>
              </a:ext>
              <a:ext uri="{C183D7F6-B498-43B3-948B-1728B52AA6E4}">
                <adec:decorative xmlns:adec="http://schemas.microsoft.com/office/drawing/2017/decorative" val="1"/>
              </a:ext>
            </a:extLst>
          </p:cNvPr>
          <p:cNvCxnSpPr>
            <a:cxnSpLocks/>
          </p:cNvCxnSpPr>
          <p:nvPr/>
        </p:nvCxnSpPr>
        <p:spPr>
          <a:xfrm>
            <a:off x="-247322" y="1393164"/>
            <a:ext cx="7915617" cy="26275"/>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8" name="Tijdelijke aanduiding voor inhoud 2">
            <a:extLst>
              <a:ext uri="{FF2B5EF4-FFF2-40B4-BE49-F238E27FC236}">
                <a16:creationId xmlns:a16="http://schemas.microsoft.com/office/drawing/2014/main" id="{1F19B17A-B243-C4FA-78BD-801FF3EEA70D}"/>
              </a:ext>
            </a:extLst>
          </p:cNvPr>
          <p:cNvSpPr txBox="1">
            <a:spLocks/>
          </p:cNvSpPr>
          <p:nvPr/>
        </p:nvSpPr>
        <p:spPr>
          <a:xfrm>
            <a:off x="5962139" y="1825625"/>
            <a:ext cx="31244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err="1"/>
              <a:t>Xan</a:t>
            </a:r>
            <a:r>
              <a:rPr lang="nl-NL"/>
              <a:t> Koster</a:t>
            </a:r>
          </a:p>
        </p:txBody>
      </p:sp>
      <p:pic>
        <p:nvPicPr>
          <p:cNvPr id="10" name="Afbeelding 9" descr="Een foto van Jopie, een wit persoon met kort donkerpaars haar, grote gekleurde oorbellen en een gekleurde trui.">
            <a:extLst>
              <a:ext uri="{FF2B5EF4-FFF2-40B4-BE49-F238E27FC236}">
                <a16:creationId xmlns:a16="http://schemas.microsoft.com/office/drawing/2014/main" id="{ED3052C0-F576-660F-CE3F-95481CA68A1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8200" y="2473754"/>
            <a:ext cx="3648634" cy="3733800"/>
          </a:xfrm>
          <a:prstGeom prst="ellipse">
            <a:avLst/>
          </a:prstGeom>
          <a:ln/>
        </p:spPr>
        <p:style>
          <a:lnRef idx="2">
            <a:schemeClr val="dk1"/>
          </a:lnRef>
          <a:fillRef idx="1">
            <a:schemeClr val="lt1"/>
          </a:fillRef>
          <a:effectRef idx="0">
            <a:schemeClr val="dk1"/>
          </a:effectRef>
          <a:fontRef idx="minor">
            <a:schemeClr val="dk1"/>
          </a:fontRef>
        </p:style>
      </p:pic>
      <p:pic>
        <p:nvPicPr>
          <p:cNvPr id="14" name="Afbeelding 13" descr="Een foto van Xan, een wit persoon met kort donker haar en sproetjes die een paarse trui aan heeft en glimlacht.">
            <a:extLst>
              <a:ext uri="{FF2B5EF4-FFF2-40B4-BE49-F238E27FC236}">
                <a16:creationId xmlns:a16="http://schemas.microsoft.com/office/drawing/2014/main" id="{99CE48C9-4A26-F0BA-A0BC-3FCF69A2EAEC}"/>
              </a:ext>
            </a:extLst>
          </p:cNvPr>
          <p:cNvPicPr>
            <a:picLocks noChangeAspect="1"/>
          </p:cNvPicPr>
          <p:nvPr/>
        </p:nvPicPr>
        <p:blipFill>
          <a:blip r:embed="rId5" cstate="email">
            <a:extLst>
              <a:ext uri="{28A0092B-C50C-407E-A947-70E740481C1C}">
                <a14:useLocalDpi xmlns:a14="http://schemas.microsoft.com/office/drawing/2010/main"/>
              </a:ext>
            </a:extLst>
          </a:blip>
          <a:srcRect t="-1"/>
          <a:stretch>
            <a:fillRect/>
          </a:stretch>
        </p:blipFill>
        <p:spPr>
          <a:xfrm>
            <a:off x="5101954" y="2473754"/>
            <a:ext cx="3648634" cy="3729663"/>
          </a:xfrm>
          <a:prstGeom prst="ellipse">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9337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A48A-26DF-B977-4F08-B5F040A3DD6F}"/>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D7D7992B-30DB-16BD-203C-119B384D35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13D16A3-46EC-BD93-E9A5-F360B78EFE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0A10093-1ADA-F503-1E1E-4B62E23CE2CB}"/>
              </a:ext>
            </a:extLst>
          </p:cNvPr>
          <p:cNvSpPr>
            <a:spLocks noGrp="1"/>
          </p:cNvSpPr>
          <p:nvPr>
            <p:ph type="title"/>
          </p:nvPr>
        </p:nvSpPr>
        <p:spPr>
          <a:xfrm>
            <a:off x="838200" y="296887"/>
            <a:ext cx="6698633" cy="1405174"/>
          </a:xfrm>
        </p:spPr>
        <p:txBody>
          <a:bodyPr/>
          <a:lstStyle/>
          <a:p>
            <a:r>
              <a:rPr lang="nl-NL" b="1"/>
              <a:t>Wat gaan we bespreken</a:t>
            </a:r>
            <a:endParaRPr lang="en-US"/>
          </a:p>
        </p:txBody>
      </p:sp>
      <p:sp>
        <p:nvSpPr>
          <p:cNvPr id="3" name="Tijdelijke aanduiding voor inhoud 2">
            <a:extLst>
              <a:ext uri="{FF2B5EF4-FFF2-40B4-BE49-F238E27FC236}">
                <a16:creationId xmlns:a16="http://schemas.microsoft.com/office/drawing/2014/main" id="{75BA86DD-1CE8-6D11-C3A6-0EAA09502695}"/>
              </a:ext>
            </a:extLst>
          </p:cNvPr>
          <p:cNvSpPr>
            <a:spLocks noGrp="1"/>
          </p:cNvSpPr>
          <p:nvPr>
            <p:ph idx="1"/>
          </p:nvPr>
        </p:nvSpPr>
        <p:spPr>
          <a:xfrm>
            <a:off x="838200" y="1825625"/>
            <a:ext cx="6696842" cy="4351338"/>
          </a:xfrm>
        </p:spPr>
        <p:txBody>
          <a:bodyPr vert="horz" lIns="91440" tIns="45720" rIns="91440" bIns="45720" rtlCol="0" anchor="t">
            <a:normAutofit/>
          </a:bodyPr>
          <a:lstStyle/>
          <a:p>
            <a:pPr marL="457200" indent="-457200"/>
            <a:r>
              <a:rPr lang="nl-NL">
                <a:ea typeface="Verdana"/>
              </a:rPr>
              <a:t>Wat is handicap?</a:t>
            </a:r>
          </a:p>
          <a:p>
            <a:pPr marL="457200" indent="-457200"/>
            <a:r>
              <a:rPr lang="nl-NL">
                <a:ea typeface="Verdana"/>
              </a:rPr>
              <a:t>Wat is validisme?</a:t>
            </a:r>
          </a:p>
          <a:p>
            <a:pPr marL="457200" indent="-457200"/>
            <a:r>
              <a:rPr lang="nl-NL">
                <a:ea typeface="Verdana"/>
              </a:rPr>
              <a:t>Welke soorten validisme zijn er?</a:t>
            </a:r>
          </a:p>
          <a:p>
            <a:pPr marL="457200" indent="-457200"/>
            <a:r>
              <a:rPr lang="nl-NL">
                <a:ea typeface="Verdana"/>
              </a:rPr>
              <a:t>Wat helpt tegen validisme?</a:t>
            </a:r>
          </a:p>
          <a:p>
            <a:pPr marL="457200" indent="-457200"/>
            <a:r>
              <a:rPr lang="nl-NL">
                <a:ea typeface="Verdana"/>
              </a:rPr>
              <a:t>Vragen</a:t>
            </a:r>
          </a:p>
        </p:txBody>
      </p:sp>
      <p:pic>
        <p:nvPicPr>
          <p:cNvPr id="6" name="Graphic 5">
            <a:extLst>
              <a:ext uri="{FF2B5EF4-FFF2-40B4-BE49-F238E27FC236}">
                <a16:creationId xmlns:a16="http://schemas.microsoft.com/office/drawing/2014/main" id="{E7041A9C-9E66-6D73-6BFB-B1482628D183}"/>
              </a:ext>
              <a:ext uri="{C183D7F6-B498-43B3-948B-1728B52AA6E4}">
                <adec:decorative xmlns:adec="http://schemas.microsoft.com/office/drawing/2017/decorative" val="1"/>
              </a:ext>
            </a:extLst>
          </p:cNvPr>
          <p:cNvPicPr/>
          <p:nvPr/>
        </p:nvPicPr>
        <p:blipFill>
          <a:blip r:embed="rId2">
            <a:extLst>
              <a:ext uri="{96DAC541-7B7A-43D3-8B79-37D633B846F1}">
                <asvg:svgBlip xmlns:asvg="http://schemas.microsoft.com/office/drawing/2016/SVG/main" r:embed="rId3"/>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71B86DEC-A2A7-B8EC-81CF-036721EA6D54}"/>
              </a:ext>
              <a:ext uri="{C183D7F6-B498-43B3-948B-1728B52AA6E4}">
                <adec:decorative xmlns:adec="http://schemas.microsoft.com/office/drawing/2017/decorative" val="1"/>
              </a:ext>
            </a:extLst>
          </p:cNvPr>
          <p:cNvCxnSpPr>
            <a:cxnSpLocks/>
          </p:cNvCxnSpPr>
          <p:nvPr/>
        </p:nvCxnSpPr>
        <p:spPr>
          <a:xfrm>
            <a:off x="-263842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18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9D9A1-07F6-4DC0-1B41-01B23895437A}"/>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A2C501F5-AB8D-8C8B-5963-6623DA36D7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AC63A5C4-8B3F-DAFB-8581-AC91CCEA641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8699714-AB65-0AB4-F3EE-C5188F7F24ED}"/>
              </a:ext>
            </a:extLst>
          </p:cNvPr>
          <p:cNvSpPr>
            <a:spLocks noGrp="1"/>
          </p:cNvSpPr>
          <p:nvPr>
            <p:ph type="title"/>
          </p:nvPr>
        </p:nvSpPr>
        <p:spPr>
          <a:xfrm>
            <a:off x="838200" y="365125"/>
            <a:ext cx="5686425" cy="1325563"/>
          </a:xfrm>
        </p:spPr>
        <p:txBody>
          <a:bodyPr/>
          <a:lstStyle/>
          <a:p>
            <a:r>
              <a:rPr lang="nl-NL" b="1"/>
              <a:t>Wat is handicap?</a:t>
            </a:r>
            <a:endParaRPr lang="en-US"/>
          </a:p>
        </p:txBody>
      </p:sp>
      <p:sp>
        <p:nvSpPr>
          <p:cNvPr id="3" name="Tijdelijke aanduiding voor inhoud 2">
            <a:extLst>
              <a:ext uri="{FF2B5EF4-FFF2-40B4-BE49-F238E27FC236}">
                <a16:creationId xmlns:a16="http://schemas.microsoft.com/office/drawing/2014/main" id="{1C1C83FB-A3A7-2C3D-36D6-AB7A33863CD0}"/>
              </a:ext>
            </a:extLst>
          </p:cNvPr>
          <p:cNvSpPr>
            <a:spLocks noGrp="1"/>
          </p:cNvSpPr>
          <p:nvPr>
            <p:ph idx="1"/>
          </p:nvPr>
        </p:nvSpPr>
        <p:spPr>
          <a:xfrm>
            <a:off x="838200" y="1825625"/>
            <a:ext cx="6696842" cy="4351338"/>
          </a:xfrm>
        </p:spPr>
        <p:txBody>
          <a:bodyPr vert="horz" lIns="91440" tIns="45720" rIns="91440" bIns="45720" rtlCol="0" anchor="t">
            <a:normAutofit/>
          </a:bodyPr>
          <a:lstStyle/>
          <a:p>
            <a:pPr marL="0" indent="0">
              <a:buNone/>
            </a:pPr>
            <a:r>
              <a:rPr lang="nl-NL">
                <a:solidFill>
                  <a:srgbClr val="255F68"/>
                </a:solidFill>
                <a:latin typeface="Aptos"/>
                <a:ea typeface="Verdana"/>
              </a:rPr>
              <a:t>Handicap vloeit voort uit de </a:t>
            </a:r>
            <a:r>
              <a:rPr lang="nl-NL" b="1">
                <a:solidFill>
                  <a:srgbClr val="255F68"/>
                </a:solidFill>
                <a:latin typeface="Aptos"/>
                <a:ea typeface="Verdana"/>
              </a:rPr>
              <a:t>wisselwerking</a:t>
            </a:r>
            <a:r>
              <a:rPr lang="nl-NL">
                <a:solidFill>
                  <a:srgbClr val="255F68"/>
                </a:solidFill>
                <a:latin typeface="Aptos"/>
                <a:ea typeface="Verdana"/>
              </a:rPr>
              <a:t> tussen personen met functie</a:t>
            </a:r>
            <a:r>
              <a:rPr lang="nl-NL" b="1">
                <a:solidFill>
                  <a:srgbClr val="255F68"/>
                </a:solidFill>
                <a:latin typeface="Aptos"/>
                <a:ea typeface="Verdana"/>
              </a:rPr>
              <a:t>beperkingen</a:t>
            </a:r>
            <a:r>
              <a:rPr lang="nl-NL">
                <a:solidFill>
                  <a:srgbClr val="255F68"/>
                </a:solidFill>
                <a:latin typeface="Aptos"/>
                <a:ea typeface="Verdana"/>
              </a:rPr>
              <a:t> en sociale en fysieke </a:t>
            </a:r>
            <a:r>
              <a:rPr lang="nl-NL" b="1">
                <a:solidFill>
                  <a:srgbClr val="255F68"/>
                </a:solidFill>
                <a:latin typeface="Aptos"/>
                <a:ea typeface="Verdana"/>
              </a:rPr>
              <a:t>drempels </a:t>
            </a:r>
            <a:r>
              <a:rPr lang="nl-NL">
                <a:solidFill>
                  <a:srgbClr val="255F68"/>
                </a:solidFill>
                <a:latin typeface="Aptos"/>
                <a:ea typeface="Verdana"/>
              </a:rPr>
              <a:t>die hen belet ten volle, effectief en op voet van gelijkheid met anderen te participeren in de samenleving.</a:t>
            </a:r>
            <a:endParaRPr lang="nl-NL">
              <a:ea typeface="Verdana"/>
            </a:endParaRPr>
          </a:p>
          <a:p>
            <a:pPr marL="0" indent="0">
              <a:buNone/>
            </a:pPr>
            <a:endParaRPr lang="nl-NL"/>
          </a:p>
        </p:txBody>
      </p:sp>
      <p:pic>
        <p:nvPicPr>
          <p:cNvPr id="6" name="Graphic 5">
            <a:extLst>
              <a:ext uri="{FF2B5EF4-FFF2-40B4-BE49-F238E27FC236}">
                <a16:creationId xmlns:a16="http://schemas.microsoft.com/office/drawing/2014/main" id="{1B980B91-143D-7DA0-9C5E-A57C2DA03107}"/>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8929F54E-C01A-9BF3-ACDE-1CA7925405C8}"/>
              </a:ext>
              <a:ext uri="{C183D7F6-B498-43B3-948B-1728B52AA6E4}">
                <adec:decorative xmlns:adec="http://schemas.microsoft.com/office/drawing/2017/decorative" val="1"/>
              </a:ext>
            </a:extLst>
          </p:cNvPr>
          <p:cNvCxnSpPr>
            <a:cxnSpLocks/>
          </p:cNvCxnSpPr>
          <p:nvPr/>
        </p:nvCxnSpPr>
        <p:spPr>
          <a:xfrm>
            <a:off x="-263842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pic>
        <p:nvPicPr>
          <p:cNvPr id="8" name="Picture 7" descr="Een steile brug die bijna volledig uit een trap bestaat.">
            <a:extLst>
              <a:ext uri="{FF2B5EF4-FFF2-40B4-BE49-F238E27FC236}">
                <a16:creationId xmlns:a16="http://schemas.microsoft.com/office/drawing/2014/main" id="{BCA5EE2B-4869-9413-B318-4CEB6AF114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4813" y="2067144"/>
            <a:ext cx="3762375" cy="3371850"/>
          </a:xfrm>
          <a:prstGeom prst="rect">
            <a:avLst/>
          </a:prstGeom>
        </p:spPr>
      </p:pic>
    </p:spTree>
    <p:extLst>
      <p:ext uri="{BB962C8B-B14F-4D97-AF65-F5344CB8AC3E}">
        <p14:creationId xmlns:p14="http://schemas.microsoft.com/office/powerpoint/2010/main" val="190381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5C67-09FC-4BBF-094D-53D316D45F42}"/>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1FA934F2-4D2F-2B12-CFA1-770B8A8D7F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2929BB1A-F4F4-16EE-E9CC-15D129DE0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5F4F74F-648D-3D3E-8CDE-0737645F86C5}"/>
              </a:ext>
            </a:extLst>
          </p:cNvPr>
          <p:cNvSpPr>
            <a:spLocks noGrp="1"/>
          </p:cNvSpPr>
          <p:nvPr>
            <p:ph type="title"/>
          </p:nvPr>
        </p:nvSpPr>
        <p:spPr>
          <a:xfrm>
            <a:off x="838200" y="365125"/>
            <a:ext cx="5686425" cy="1325563"/>
          </a:xfrm>
        </p:spPr>
        <p:txBody>
          <a:bodyPr/>
          <a:lstStyle/>
          <a:p>
            <a:r>
              <a:rPr lang="nl-NL" b="1"/>
              <a:t>Wat is validisme?</a:t>
            </a:r>
          </a:p>
        </p:txBody>
      </p:sp>
      <p:sp>
        <p:nvSpPr>
          <p:cNvPr id="3" name="Tijdelijke aanduiding voor inhoud 2">
            <a:extLst>
              <a:ext uri="{FF2B5EF4-FFF2-40B4-BE49-F238E27FC236}">
                <a16:creationId xmlns:a16="http://schemas.microsoft.com/office/drawing/2014/main" id="{F739E4DE-7F10-B6FE-05F7-CA1313F99B77}"/>
              </a:ext>
            </a:extLst>
          </p:cNvPr>
          <p:cNvSpPr>
            <a:spLocks noGrp="1"/>
          </p:cNvSpPr>
          <p:nvPr>
            <p:ph idx="1"/>
          </p:nvPr>
        </p:nvSpPr>
        <p:spPr/>
        <p:txBody>
          <a:bodyPr vert="horz" lIns="91440" tIns="45720" rIns="91440" bIns="45720" rtlCol="0" anchor="t">
            <a:normAutofit/>
          </a:bodyPr>
          <a:lstStyle/>
          <a:p>
            <a:pPr marL="457200" indent="-457200"/>
            <a:r>
              <a:rPr lang="nl-NL"/>
              <a:t>Bedacht door Yvette den Brok-</a:t>
            </a:r>
            <a:r>
              <a:rPr lang="nl-NL" err="1"/>
              <a:t>Rouwendal</a:t>
            </a:r>
          </a:p>
          <a:p>
            <a:pPr marL="457200" indent="-457200"/>
            <a:r>
              <a:rPr lang="nl-NL"/>
              <a:t>Discriminatie van mensen met een beperking</a:t>
            </a:r>
          </a:p>
          <a:p>
            <a:pPr marL="457200" indent="-457200"/>
            <a:r>
              <a:rPr lang="nl-NL"/>
              <a:t>Gebaseerd op ‘invalide’ ‘minder valide’</a:t>
            </a:r>
          </a:p>
          <a:p>
            <a:pPr marL="457200" indent="-457200"/>
            <a:r>
              <a:rPr lang="nl-NL"/>
              <a:t>Gaat over waarde die men toekent </a:t>
            </a:r>
            <a:br>
              <a:rPr lang="nl-NL"/>
            </a:br>
            <a:r>
              <a:rPr lang="nl-NL"/>
              <a:t>aan lichamen en geesten</a:t>
            </a:r>
          </a:p>
          <a:p>
            <a:pPr marL="457200" indent="-457200"/>
            <a:r>
              <a:rPr lang="nl-NL"/>
              <a:t>Vertaling van ‘</a:t>
            </a:r>
            <a:r>
              <a:rPr lang="nl-NL" err="1"/>
              <a:t>ableism</a:t>
            </a:r>
            <a:r>
              <a:rPr lang="nl-NL"/>
              <a:t>’. </a:t>
            </a:r>
          </a:p>
        </p:txBody>
      </p:sp>
      <p:pic>
        <p:nvPicPr>
          <p:cNvPr id="6" name="Graphic 5">
            <a:extLst>
              <a:ext uri="{FF2B5EF4-FFF2-40B4-BE49-F238E27FC236}">
                <a16:creationId xmlns:a16="http://schemas.microsoft.com/office/drawing/2014/main" id="{B2DD02F7-88CD-FEE9-475F-4C98039B8E27}"/>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89FD4E81-BADA-D14C-6822-03D11EC55AB7}"/>
              </a:ext>
              <a:ext uri="{C183D7F6-B498-43B3-948B-1728B52AA6E4}">
                <adec:decorative xmlns:adec="http://schemas.microsoft.com/office/drawing/2017/decorative" val="1"/>
              </a:ext>
            </a:extLst>
          </p:cNvPr>
          <p:cNvCxnSpPr>
            <a:cxnSpLocks/>
          </p:cNvCxnSpPr>
          <p:nvPr/>
        </p:nvCxnSpPr>
        <p:spPr>
          <a:xfrm>
            <a:off x="-263842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pic>
        <p:nvPicPr>
          <p:cNvPr id="2050" name="Picture 2" descr="3 mensen met verschillende handicaps op straat. Ze houden protestborden omhoog.">
            <a:extLst>
              <a:ext uri="{FF2B5EF4-FFF2-40B4-BE49-F238E27FC236}">
                <a16:creationId xmlns:a16="http://schemas.microsoft.com/office/drawing/2014/main" id="{20B7E297-B15C-4252-EC01-D2298B79D9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5803" y="2920429"/>
            <a:ext cx="5231815" cy="3412775"/>
          </a:xfrm>
          <a:prstGeom prst="ellipse">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3547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EBEF6-360A-54DF-F26D-F8606E91578F}"/>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9E3A672B-2711-E585-1280-4CE96BC037A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CCA2299-0067-33F5-DF88-8BD8D589E96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3A74563-138C-F8B0-05A8-580901ABF772}"/>
              </a:ext>
            </a:extLst>
          </p:cNvPr>
          <p:cNvSpPr>
            <a:spLocks noGrp="1"/>
          </p:cNvSpPr>
          <p:nvPr>
            <p:ph type="title"/>
          </p:nvPr>
        </p:nvSpPr>
        <p:spPr>
          <a:xfrm>
            <a:off x="838200" y="365125"/>
            <a:ext cx="5686425" cy="1325563"/>
          </a:xfrm>
        </p:spPr>
        <p:txBody>
          <a:bodyPr/>
          <a:lstStyle/>
          <a:p>
            <a:r>
              <a:rPr lang="nl-NL" b="1"/>
              <a:t>Validisme</a:t>
            </a:r>
          </a:p>
        </p:txBody>
      </p:sp>
      <p:sp>
        <p:nvSpPr>
          <p:cNvPr id="3" name="Tijdelijke aanduiding voor inhoud 2">
            <a:extLst>
              <a:ext uri="{FF2B5EF4-FFF2-40B4-BE49-F238E27FC236}">
                <a16:creationId xmlns:a16="http://schemas.microsoft.com/office/drawing/2014/main" id="{6499B807-A1C0-6E11-C995-078F777B8ADB}"/>
              </a:ext>
            </a:extLst>
          </p:cNvPr>
          <p:cNvSpPr>
            <a:spLocks noGrp="1"/>
          </p:cNvSpPr>
          <p:nvPr>
            <p:ph idx="1"/>
          </p:nvPr>
        </p:nvSpPr>
        <p:spPr>
          <a:xfrm>
            <a:off x="838200" y="2744999"/>
            <a:ext cx="3873137" cy="4667404"/>
          </a:xfrm>
        </p:spPr>
        <p:txBody>
          <a:bodyPr vert="horz" lIns="91440" tIns="45720" rIns="91440" bIns="45720" rtlCol="0" anchor="t">
            <a:normAutofit/>
          </a:bodyPr>
          <a:lstStyle/>
          <a:p>
            <a:r>
              <a:rPr lang="nl-NL" b="1"/>
              <a:t>Racisme</a:t>
            </a:r>
          </a:p>
          <a:p>
            <a:endParaRPr lang="nl-NL" b="1"/>
          </a:p>
          <a:p>
            <a:r>
              <a:rPr lang="nl-NL" b="1"/>
              <a:t>Kapitalisme</a:t>
            </a:r>
          </a:p>
        </p:txBody>
      </p:sp>
      <p:pic>
        <p:nvPicPr>
          <p:cNvPr id="6" name="Graphic 5">
            <a:extLst>
              <a:ext uri="{FF2B5EF4-FFF2-40B4-BE49-F238E27FC236}">
                <a16:creationId xmlns:a16="http://schemas.microsoft.com/office/drawing/2014/main" id="{EC0A7DC5-C004-0034-2FB8-4E69E85A48D1}"/>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59292979-A9AA-BAE4-6342-3FCC959B4D20}"/>
              </a:ext>
              <a:ext uri="{C183D7F6-B498-43B3-948B-1728B52AA6E4}">
                <adec:decorative xmlns:adec="http://schemas.microsoft.com/office/drawing/2017/decorative" val="1"/>
              </a:ext>
            </a:extLst>
          </p:cNvPr>
          <p:cNvCxnSpPr>
            <a:cxnSpLocks/>
          </p:cNvCxnSpPr>
          <p:nvPr/>
        </p:nvCxnSpPr>
        <p:spPr>
          <a:xfrm>
            <a:off x="-263842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8" name="Tijdelijke aanduiding voor inhoud 2">
            <a:extLst>
              <a:ext uri="{FF2B5EF4-FFF2-40B4-BE49-F238E27FC236}">
                <a16:creationId xmlns:a16="http://schemas.microsoft.com/office/drawing/2014/main" id="{3CD68253-7DE5-6900-64D9-FB0432022123}"/>
              </a:ext>
            </a:extLst>
          </p:cNvPr>
          <p:cNvSpPr txBox="1">
            <a:spLocks/>
          </p:cNvSpPr>
          <p:nvPr/>
        </p:nvSpPr>
        <p:spPr>
          <a:xfrm>
            <a:off x="4588056" y="2744999"/>
            <a:ext cx="3873137" cy="22873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a:t>Seksisme</a:t>
            </a:r>
          </a:p>
          <a:p>
            <a:endParaRPr lang="nl-NL" b="1"/>
          </a:p>
          <a:p>
            <a:r>
              <a:rPr lang="nl-NL" b="1"/>
              <a:t>Eugenetica</a:t>
            </a:r>
          </a:p>
        </p:txBody>
      </p:sp>
      <p:sp>
        <p:nvSpPr>
          <p:cNvPr id="9" name="Tijdelijke aanduiding voor inhoud 2">
            <a:extLst>
              <a:ext uri="{FF2B5EF4-FFF2-40B4-BE49-F238E27FC236}">
                <a16:creationId xmlns:a16="http://schemas.microsoft.com/office/drawing/2014/main" id="{36345005-D50E-5885-27C7-5533B2D85128}"/>
              </a:ext>
            </a:extLst>
          </p:cNvPr>
          <p:cNvSpPr txBox="1">
            <a:spLocks/>
          </p:cNvSpPr>
          <p:nvPr/>
        </p:nvSpPr>
        <p:spPr>
          <a:xfrm>
            <a:off x="838200" y="1825625"/>
            <a:ext cx="7487194" cy="919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Validisme heeft raakvlakken met o.a.:</a:t>
            </a:r>
          </a:p>
        </p:txBody>
      </p:sp>
    </p:spTree>
    <p:extLst>
      <p:ext uri="{BB962C8B-B14F-4D97-AF65-F5344CB8AC3E}">
        <p14:creationId xmlns:p14="http://schemas.microsoft.com/office/powerpoint/2010/main" val="50652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424BF-A9BE-69C2-2BD7-BA7B6DEF4289}"/>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A48B6CE8-8627-274D-E966-7CA64B31681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FC29284-878E-4E10-7784-D322C64B87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DB7CF9E9-DAD3-E1ED-C120-EA13343F3A25}"/>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A47F7BE0-5498-D155-60EC-69536C855846}"/>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52E47A9E-9D9E-EFC2-792B-9667F1EF0479}"/>
              </a:ext>
            </a:extLst>
          </p:cNvPr>
          <p:cNvSpPr>
            <a:spLocks noGrp="1"/>
          </p:cNvSpPr>
          <p:nvPr>
            <p:ph type="title"/>
          </p:nvPr>
        </p:nvSpPr>
        <p:spPr>
          <a:xfrm>
            <a:off x="838200" y="403226"/>
            <a:ext cx="5686425" cy="977900"/>
          </a:xfrm>
        </p:spPr>
        <p:txBody>
          <a:bodyPr>
            <a:normAutofit/>
          </a:bodyPr>
          <a:lstStyle/>
          <a:p>
            <a:r>
              <a:rPr lang="nl-NL" sz="4400" b="1"/>
              <a:t>Vier soorten validisme</a:t>
            </a:r>
          </a:p>
        </p:txBody>
      </p:sp>
      <p:sp>
        <p:nvSpPr>
          <p:cNvPr id="13" name="Tijdelijke aanduiding voor inhoud 2">
            <a:extLst>
              <a:ext uri="{FF2B5EF4-FFF2-40B4-BE49-F238E27FC236}">
                <a16:creationId xmlns:a16="http://schemas.microsoft.com/office/drawing/2014/main" id="{B47EC4FE-4693-B16E-F4BC-E3A92ACDD840}"/>
              </a:ext>
              <a:ext uri="{C183D7F6-B498-43B3-948B-1728B52AA6E4}">
                <adec:decorative xmlns:adec="http://schemas.microsoft.com/office/drawing/2017/decorative" val="0"/>
              </a:ext>
            </a:extLst>
          </p:cNvPr>
          <p:cNvSpPr txBox="1">
            <a:spLocks/>
          </p:cNvSpPr>
          <p:nvPr/>
        </p:nvSpPr>
        <p:spPr>
          <a:xfrm>
            <a:off x="838200" y="1825625"/>
            <a:ext cx="7034349"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nl-NL" sz="2800"/>
              <a:t>Cultureel validisme</a:t>
            </a:r>
          </a:p>
          <a:p>
            <a:pPr marL="457200" indent="-457200">
              <a:buFont typeface="Arial" panose="020B0604020202020204" pitchFamily="34" charset="0"/>
              <a:buChar char="•"/>
            </a:pPr>
            <a:r>
              <a:rPr lang="nl-NL" sz="2800"/>
              <a:t>Institutioneel validisme</a:t>
            </a:r>
          </a:p>
          <a:p>
            <a:pPr marL="457200" indent="-457200">
              <a:buFont typeface="Arial" panose="020B0604020202020204" pitchFamily="34" charset="0"/>
              <a:buChar char="•"/>
            </a:pPr>
            <a:r>
              <a:rPr lang="nl-NL" sz="2800" err="1"/>
              <a:t>Interactioneel</a:t>
            </a:r>
            <a:r>
              <a:rPr lang="nl-NL" sz="2800"/>
              <a:t> validisme</a:t>
            </a:r>
          </a:p>
          <a:p>
            <a:pPr marL="457200" indent="-457200">
              <a:buFont typeface="Arial" panose="020B0604020202020204" pitchFamily="34" charset="0"/>
              <a:buChar char="•"/>
            </a:pPr>
            <a:r>
              <a:rPr lang="nl-NL" sz="2800"/>
              <a:t>Geïnternaliseerd validisme</a:t>
            </a:r>
          </a:p>
          <a:p>
            <a:endParaRPr lang="nl-NL" sz="2800" i="1"/>
          </a:p>
        </p:txBody>
      </p:sp>
    </p:spTree>
    <p:extLst>
      <p:ext uri="{BB962C8B-B14F-4D97-AF65-F5344CB8AC3E}">
        <p14:creationId xmlns:p14="http://schemas.microsoft.com/office/powerpoint/2010/main" val="420652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AA52-328B-E7E3-A16A-91FB7EEE0AC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986EB303-F328-E0AD-653F-F38E46617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5296" y="5161547"/>
            <a:ext cx="5328376" cy="1293227"/>
          </a:xfrm>
          <a:prstGeom prst="rect">
            <a:avLst/>
          </a:prstGeom>
        </p:spPr>
      </p:pic>
      <p:sp>
        <p:nvSpPr>
          <p:cNvPr id="4" name="Ovaal 3">
            <a:extLst>
              <a:ext uri="{FF2B5EF4-FFF2-40B4-BE49-F238E27FC236}">
                <a16:creationId xmlns:a16="http://schemas.microsoft.com/office/drawing/2014/main" id="{CA42280F-5521-B7F4-696D-902F70CFB56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558DA7C9-FFBE-759F-E368-98B151572AE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8C8D7C16-A7C2-33E4-59D3-48971A529609}"/>
              </a:ext>
              <a:ext uri="{C183D7F6-B498-43B3-948B-1728B52AA6E4}">
                <adec:decorative xmlns:adec="http://schemas.microsoft.com/office/drawing/2017/decorative" val="1"/>
              </a:ext>
            </a:extLst>
          </p:cNvPr>
          <p:cNvPicPr/>
          <p:nvPr/>
        </p:nvPicPr>
        <p:blipFill>
          <a:blip r:embed="rId4">
            <a:extLst>
              <a:ext uri="{96DAC541-7B7A-43D3-8B79-37D633B846F1}">
                <asvg:svgBlip xmlns:asvg="http://schemas.microsoft.com/office/drawing/2016/SVG/main" r:embed="rId5"/>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1D1B2E1E-9A45-3809-F2D7-14CDEDFFD320}"/>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D0951D07-ED1A-2B61-4699-DC5A594BEBBA}"/>
              </a:ext>
            </a:extLst>
          </p:cNvPr>
          <p:cNvSpPr>
            <a:spLocks noGrp="1"/>
          </p:cNvSpPr>
          <p:nvPr>
            <p:ph type="title"/>
          </p:nvPr>
        </p:nvSpPr>
        <p:spPr>
          <a:xfrm>
            <a:off x="838200" y="403226"/>
            <a:ext cx="5686425" cy="977900"/>
          </a:xfrm>
        </p:spPr>
        <p:txBody>
          <a:bodyPr>
            <a:normAutofit/>
          </a:bodyPr>
          <a:lstStyle/>
          <a:p>
            <a:r>
              <a:rPr lang="nl-NL" sz="4400" b="1"/>
              <a:t>Cultureel validisme</a:t>
            </a:r>
          </a:p>
        </p:txBody>
      </p:sp>
      <p:sp>
        <p:nvSpPr>
          <p:cNvPr id="13" name="Tijdelijke aanduiding voor inhoud 2">
            <a:extLst>
              <a:ext uri="{FF2B5EF4-FFF2-40B4-BE49-F238E27FC236}">
                <a16:creationId xmlns:a16="http://schemas.microsoft.com/office/drawing/2014/main" id="{CE1EAF60-7131-9907-41E5-5E011D85FD38}"/>
              </a:ext>
              <a:ext uri="{C183D7F6-B498-43B3-948B-1728B52AA6E4}">
                <adec:decorative xmlns:adec="http://schemas.microsoft.com/office/drawing/2017/decorative" val="0"/>
              </a:ext>
            </a:extLst>
          </p:cNvPr>
          <p:cNvSpPr txBox="1">
            <a:spLocks/>
          </p:cNvSpPr>
          <p:nvPr/>
        </p:nvSpPr>
        <p:spPr>
          <a:xfrm>
            <a:off x="838200" y="1825625"/>
            <a:ext cx="5815149"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sz="2800"/>
              <a:t>Hoe de samenleving je behandelt</a:t>
            </a:r>
            <a:br>
              <a:rPr lang="nl-NL" sz="2800"/>
            </a:br>
            <a:endParaRPr lang="nl-NL" sz="2800"/>
          </a:p>
          <a:p>
            <a:pPr marL="457200" indent="-457200">
              <a:buFont typeface="Arial" panose="020B0604020202020204" pitchFamily="34" charset="0"/>
              <a:buChar char="•"/>
            </a:pPr>
            <a:endParaRPr lang="nl-NL" sz="2800" i="1"/>
          </a:p>
          <a:p>
            <a:pPr marL="457200" indent="-457200">
              <a:buFont typeface="Arial" panose="020B0604020202020204" pitchFamily="34" charset="0"/>
              <a:buChar char="•"/>
            </a:pPr>
            <a:endParaRPr lang="nl-NL" sz="2800" i="1"/>
          </a:p>
        </p:txBody>
      </p:sp>
      <p:pic>
        <p:nvPicPr>
          <p:cNvPr id="2052" name="Picture 4" descr="Een poster van de film Me Before You waarin de twee hoofdpersonen elkaar lachend aankijken. Een van de twee zit in een rolstoel.">
            <a:extLst>
              <a:ext uri="{FF2B5EF4-FFF2-40B4-BE49-F238E27FC236}">
                <a16:creationId xmlns:a16="http://schemas.microsoft.com/office/drawing/2014/main" id="{3F4D232D-2320-6A08-C0BF-47FB41B058E8}"/>
              </a:ext>
            </a:extLst>
          </p:cNvPr>
          <p:cNvPicPr>
            <a:picLocks noGrp="1" noChangeAspect="1" noChangeArrowheads="1"/>
          </p:cNvPicPr>
          <p:nvPr>
            <p:ph type="pic" idx="1"/>
          </p:nvPr>
        </p:nvPicPr>
        <p:blipFill rotWithShape="1">
          <a:blip r:embed="rId6" cstate="email">
            <a:extLst>
              <a:ext uri="{28A0092B-C50C-407E-A947-70E740481C1C}">
                <a14:useLocalDpi xmlns:a14="http://schemas.microsoft.com/office/drawing/2010/main"/>
              </a:ext>
            </a:extLst>
          </a:blip>
          <a:srcRect t="-98"/>
          <a:stretch>
            <a:fillRect/>
          </a:stretch>
        </p:blipFill>
        <p:spPr bwMode="auto">
          <a:xfrm>
            <a:off x="6307505" y="1244092"/>
            <a:ext cx="5419725" cy="4873625"/>
          </a:xfrm>
          <a:prstGeom prst="ellipse">
            <a:avLst/>
          </a:prstGeom>
          <a:ln/>
        </p:spPr>
        <p:style>
          <a:lnRef idx="2">
            <a:schemeClr val="dk1"/>
          </a:lnRef>
          <a:fillRef idx="1">
            <a:schemeClr val="lt1"/>
          </a:fillRef>
          <a:effectRef idx="0">
            <a:schemeClr val="dk1"/>
          </a:effectRef>
          <a:fontRef idx="minor">
            <a:schemeClr val="dk1"/>
          </a:fontRef>
        </p:style>
      </p:pic>
      <p:pic>
        <p:nvPicPr>
          <p:cNvPr id="3074" name="Picture 2" descr="Afbeelding met tekst, binnen, schermafbeelding&#10;&#10;Automatisch gegenereerde beschrijving">
            <a:extLst>
              <a:ext uri="{FF2B5EF4-FFF2-40B4-BE49-F238E27FC236}">
                <a16:creationId xmlns:a16="http://schemas.microsoft.com/office/drawing/2014/main" id="{FE535BBE-4D5F-253F-7815-9B49D75164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9274" y="2375980"/>
            <a:ext cx="57340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9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60CF-F58A-C6CA-44CC-DE185ADE4887}"/>
            </a:ext>
          </a:extLst>
        </p:cNvPr>
        <p:cNvGrpSpPr/>
        <p:nvPr/>
      </p:nvGrpSpPr>
      <p:grpSpPr>
        <a:xfrm>
          <a:off x="0" y="0"/>
          <a:ext cx="0" cy="0"/>
          <a:chOff x="0" y="0"/>
          <a:chExt cx="0" cy="0"/>
        </a:xfrm>
      </p:grpSpPr>
      <p:sp>
        <p:nvSpPr>
          <p:cNvPr id="4" name="Ovaal 3">
            <a:extLst>
              <a:ext uri="{FF2B5EF4-FFF2-40B4-BE49-F238E27FC236}">
                <a16:creationId xmlns:a16="http://schemas.microsoft.com/office/drawing/2014/main" id="{952FA9E6-BD38-EFC3-DD52-70044B1FC9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5819" y="4985830"/>
            <a:ext cx="3550186" cy="3531141"/>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1F3ECA4-0C1A-AB04-BAC3-0870DB0B908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686164" y="-4419994"/>
            <a:ext cx="6279305" cy="6245619"/>
          </a:xfrm>
          <a:prstGeom prst="ellipse">
            <a:avLst/>
          </a:prstGeom>
          <a:solidFill>
            <a:srgbClr val="F8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F3B8EB0B-2165-48AF-4C02-1A515C410A39}"/>
              </a:ext>
              <a:ext uri="{C183D7F6-B498-43B3-948B-1728B52AA6E4}">
                <adec:decorative xmlns:adec="http://schemas.microsoft.com/office/drawing/2017/decorative" val="1"/>
              </a:ext>
            </a:extLst>
          </p:cNvPr>
          <p:cNvPicPr/>
          <p:nvPr/>
        </p:nvPicPr>
        <p:blipFill>
          <a:blip r:embed="rId3">
            <a:extLst>
              <a:ext uri="{96DAC541-7B7A-43D3-8B79-37D633B846F1}">
                <asvg:svgBlip xmlns:asvg="http://schemas.microsoft.com/office/drawing/2016/SVG/main" r:embed="rId4"/>
              </a:ext>
            </a:extLst>
          </a:blip>
          <a:stretch>
            <a:fillRect/>
          </a:stretch>
        </p:blipFill>
        <p:spPr>
          <a:xfrm>
            <a:off x="9300346" y="279574"/>
            <a:ext cx="2486335" cy="758651"/>
          </a:xfrm>
          <a:prstGeom prst="rect">
            <a:avLst/>
          </a:prstGeom>
        </p:spPr>
      </p:pic>
      <p:cxnSp>
        <p:nvCxnSpPr>
          <p:cNvPr id="7" name="Rechte verbindingslijn 6">
            <a:extLst>
              <a:ext uri="{FF2B5EF4-FFF2-40B4-BE49-F238E27FC236}">
                <a16:creationId xmlns:a16="http://schemas.microsoft.com/office/drawing/2014/main" id="{F75A1EFC-A4F6-0D5D-B5C8-BA966B2B6D33}"/>
              </a:ext>
              <a:ext uri="{C183D7F6-B498-43B3-948B-1728B52AA6E4}">
                <adec:decorative xmlns:adec="http://schemas.microsoft.com/office/drawing/2017/decorative" val="1"/>
              </a:ext>
            </a:extLst>
          </p:cNvPr>
          <p:cNvCxnSpPr>
            <a:cxnSpLocks/>
          </p:cNvCxnSpPr>
          <p:nvPr/>
        </p:nvCxnSpPr>
        <p:spPr>
          <a:xfrm>
            <a:off x="-4600575" y="1419439"/>
            <a:ext cx="10254169" cy="0"/>
          </a:xfrm>
          <a:prstGeom prst="line">
            <a:avLst/>
          </a:prstGeom>
          <a:ln w="38100">
            <a:solidFill>
              <a:srgbClr val="F3953F"/>
            </a:solidFill>
          </a:ln>
        </p:spPr>
        <p:style>
          <a:lnRef idx="2">
            <a:schemeClr val="accent1"/>
          </a:lnRef>
          <a:fillRef idx="0">
            <a:schemeClr val="accent1"/>
          </a:fillRef>
          <a:effectRef idx="1">
            <a:schemeClr val="accent1"/>
          </a:effectRef>
          <a:fontRef idx="minor">
            <a:schemeClr val="tx1"/>
          </a:fontRef>
        </p:style>
      </p:cxnSp>
      <p:sp>
        <p:nvSpPr>
          <p:cNvPr id="20" name="Titel 1">
            <a:extLst>
              <a:ext uri="{FF2B5EF4-FFF2-40B4-BE49-F238E27FC236}">
                <a16:creationId xmlns:a16="http://schemas.microsoft.com/office/drawing/2014/main" id="{C01C6518-0FC4-DC04-0876-6355421B61C9}"/>
              </a:ext>
            </a:extLst>
          </p:cNvPr>
          <p:cNvSpPr>
            <a:spLocks noGrp="1"/>
          </p:cNvSpPr>
          <p:nvPr>
            <p:ph type="title"/>
          </p:nvPr>
        </p:nvSpPr>
        <p:spPr>
          <a:xfrm>
            <a:off x="838200" y="403226"/>
            <a:ext cx="5686425" cy="977900"/>
          </a:xfrm>
        </p:spPr>
        <p:txBody>
          <a:bodyPr>
            <a:normAutofit/>
          </a:bodyPr>
          <a:lstStyle/>
          <a:p>
            <a:r>
              <a:rPr lang="nl-NL" sz="4400" b="1"/>
              <a:t>Wat helpt?</a:t>
            </a:r>
            <a:endParaRPr lang="en-US"/>
          </a:p>
        </p:txBody>
      </p:sp>
      <p:pic>
        <p:nvPicPr>
          <p:cNvPr id="2052" name="Picture 4" descr="De karakters Nessarose en Boq uit Wicked lachen en dansen samen. Nessarose zit in een rolstoel, haar actrice is zelf ook rolstoelgebruiker.">
            <a:extLst>
              <a:ext uri="{FF2B5EF4-FFF2-40B4-BE49-F238E27FC236}">
                <a16:creationId xmlns:a16="http://schemas.microsoft.com/office/drawing/2014/main" id="{23D2D8A1-2AB0-0026-5E01-955EB9EBB4F0}"/>
              </a:ext>
            </a:extLst>
          </p:cNvPr>
          <p:cNvPicPr>
            <a:picLocks noGrp="1" noChangeAspect="1" noChangeArrowheads="1"/>
          </p:cNvPicPr>
          <p:nvPr>
            <p:ph type="pic" idx="1"/>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6096000" y="1152888"/>
            <a:ext cx="5419725" cy="4873625"/>
          </a:xfrm>
          <a:prstGeom prst="ellipse">
            <a:avLst/>
          </a:prstGeom>
          <a:ln/>
        </p:spPr>
        <p:style>
          <a:lnRef idx="2">
            <a:schemeClr val="dk1"/>
          </a:lnRef>
          <a:fillRef idx="1">
            <a:schemeClr val="lt1"/>
          </a:fillRef>
          <a:effectRef idx="0">
            <a:schemeClr val="dk1"/>
          </a:effectRef>
          <a:fontRef idx="minor">
            <a:schemeClr val="dk1"/>
          </a:fontRef>
        </p:style>
      </p:pic>
      <p:sp>
        <p:nvSpPr>
          <p:cNvPr id="3" name="Tijdelijke aanduiding voor inhoud 2">
            <a:extLst>
              <a:ext uri="{FF2B5EF4-FFF2-40B4-BE49-F238E27FC236}">
                <a16:creationId xmlns:a16="http://schemas.microsoft.com/office/drawing/2014/main" id="{C90B283E-A6B4-1F35-725F-887BA3056139}"/>
              </a:ext>
              <a:ext uri="{C183D7F6-B498-43B3-948B-1728B52AA6E4}">
                <adec:decorative xmlns:adec="http://schemas.microsoft.com/office/drawing/2017/decorative" val="0"/>
              </a:ext>
            </a:extLst>
          </p:cNvPr>
          <p:cNvSpPr txBox="1">
            <a:spLocks/>
          </p:cNvSpPr>
          <p:nvPr/>
        </p:nvSpPr>
        <p:spPr>
          <a:xfrm>
            <a:off x="838200" y="1825625"/>
            <a:ext cx="5419725"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Char char="•"/>
            </a:pPr>
            <a:r>
              <a:rPr lang="nl-NL" sz="2800"/>
              <a:t>Realistische representatie</a:t>
            </a:r>
            <a:endParaRPr lang="en-US"/>
          </a:p>
          <a:p>
            <a:pPr marL="457200" indent="-457200">
              <a:buChar char="•"/>
            </a:pPr>
            <a:r>
              <a:rPr lang="nl-NL" sz="2800"/>
              <a:t>Gehandicapte acteurs gebruiken</a:t>
            </a:r>
          </a:p>
          <a:p>
            <a:pPr marL="457200" indent="-457200">
              <a:buChar char="•"/>
            </a:pPr>
            <a:r>
              <a:rPr lang="nl-NL" sz="2800"/>
              <a:t>Diverse representatie</a:t>
            </a:r>
          </a:p>
          <a:p>
            <a:endParaRPr lang="nl-NL" sz="2800" i="1"/>
          </a:p>
          <a:p>
            <a:pPr marL="457200" indent="-457200">
              <a:buFont typeface="Arial" panose="020B0604020202020204" pitchFamily="34" charset="0"/>
              <a:buChar char="•"/>
            </a:pPr>
            <a:endParaRPr lang="nl-NL" sz="2800" i="1"/>
          </a:p>
        </p:txBody>
      </p:sp>
    </p:spTree>
    <p:extLst>
      <p:ext uri="{BB962C8B-B14F-4D97-AF65-F5344CB8AC3E}">
        <p14:creationId xmlns:p14="http://schemas.microsoft.com/office/powerpoint/2010/main" val="900291811"/>
      </p:ext>
    </p:extLst>
  </p:cSld>
  <p:clrMapOvr>
    <a:masterClrMapping/>
  </p:clrMapOvr>
</p:sld>
</file>

<file path=ppt/theme/theme1.xml><?xml version="1.0" encoding="utf-8"?>
<a:theme xmlns:a="http://schemas.openxmlformats.org/drawingml/2006/main" name="Kantoorthema">
  <a:themeElements>
    <a:clrScheme name="Aangepast 1">
      <a:dk1>
        <a:srgbClr val="255F68"/>
      </a:dk1>
      <a:lt1>
        <a:sysClr val="window" lastClr="FFFFFF"/>
      </a:lt1>
      <a:dk2>
        <a:srgbClr val="483427"/>
      </a:dk2>
      <a:lt2>
        <a:srgbClr val="F8E5D4"/>
      </a:lt2>
      <a:accent1>
        <a:srgbClr val="FF914D"/>
      </a:accent1>
      <a:accent2>
        <a:srgbClr val="F9C591"/>
      </a:accent2>
      <a:accent3>
        <a:srgbClr val="483427"/>
      </a:accent3>
      <a:accent4>
        <a:srgbClr val="255F68"/>
      </a:accent4>
      <a:accent5>
        <a:srgbClr val="FF914D"/>
      </a:accent5>
      <a:accent6>
        <a:srgbClr val="EFC39B"/>
      </a:accent6>
      <a:hlink>
        <a:srgbClr val="255F68"/>
      </a:hlink>
      <a:folHlink>
        <a:srgbClr val="255F6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OZO powerpoint template" id="{43D61FBD-2740-4600-8145-F0AB8CF62A09}" vid="{4B9FEBCE-6498-48B5-B16F-BDEFF2BECC9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1059</Words>
  <Application>Microsoft Office PowerPoint</Application>
  <PresentationFormat>Breedbeeld</PresentationFormat>
  <Paragraphs>152</Paragraphs>
  <Slides>17</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Aptos</vt:lpstr>
      <vt:lpstr>Aptos Display</vt:lpstr>
      <vt:lpstr>Arial</vt:lpstr>
      <vt:lpstr>Calibri</vt:lpstr>
      <vt:lpstr>Verdana</vt:lpstr>
      <vt:lpstr>Kantoorthema</vt:lpstr>
      <vt:lpstr>Validisme</vt:lpstr>
      <vt:lpstr>Even voorstellen</vt:lpstr>
      <vt:lpstr>Wat gaan we bespreken</vt:lpstr>
      <vt:lpstr>Wat is handicap?</vt:lpstr>
      <vt:lpstr>Wat is validisme?</vt:lpstr>
      <vt:lpstr>Validisme</vt:lpstr>
      <vt:lpstr>Vier soorten validisme</vt:lpstr>
      <vt:lpstr>Cultureel validisme</vt:lpstr>
      <vt:lpstr>Wat helpt?</vt:lpstr>
      <vt:lpstr>Institutioneel validisme</vt:lpstr>
      <vt:lpstr>Institutioneel validisme</vt:lpstr>
      <vt:lpstr>Wat helpt?</vt:lpstr>
      <vt:lpstr>Interactioneel validisme</vt:lpstr>
      <vt:lpstr>Wat helpt?</vt:lpstr>
      <vt:lpstr>Geïnternaliseerd validisme</vt:lpstr>
      <vt:lpstr>Wat helpt tegen validisme?</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Jopie Louwe Kooijmans</dc:creator>
  <cp:lastModifiedBy>Jopie Louwe Kooijmans</cp:lastModifiedBy>
  <cp:revision>236</cp:revision>
  <dcterms:created xsi:type="dcterms:W3CDTF">2025-10-09T09:23:55Z</dcterms:created>
  <dcterms:modified xsi:type="dcterms:W3CDTF">2025-11-21T14:40:50Z</dcterms:modified>
</cp:coreProperties>
</file>