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02" r:id="rId3"/>
    <p:sldId id="305" r:id="rId4"/>
    <p:sldId id="281" r:id="rId5"/>
    <p:sldId id="320" r:id="rId6"/>
    <p:sldId id="313" r:id="rId7"/>
    <p:sldId id="318" r:id="rId8"/>
    <p:sldId id="316"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16B"/>
    <a:srgbClr val="EC8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44964-6D45-4B5B-8BB3-241D18BDAE88}" v="207" dt="2025-06-04T12:58:31.8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615" autoAdjust="0"/>
  </p:normalViewPr>
  <p:slideViewPr>
    <p:cSldViewPr snapToGrid="0" snapToObjects="1">
      <p:cViewPr varScale="1">
        <p:scale>
          <a:sx n="89" d="100"/>
          <a:sy n="89" d="100"/>
        </p:scale>
        <p:origin x="32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F4C41-0238-334B-9FCC-3EC65340FB4F}" type="datetimeFigureOut">
              <a:rPr lang="nl-NL" smtClean="0"/>
              <a:t>23-6-2025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5C045-CDA8-1A4F-A9FD-E2C4B9F49F51}" type="slidenum">
              <a:rPr lang="nl-NL" smtClean="0"/>
              <a:t>‹nr.›</a:t>
            </a:fld>
            <a:endParaRPr lang="nl-NL"/>
          </a:p>
        </p:txBody>
      </p:sp>
    </p:spTree>
    <p:extLst>
      <p:ext uri="{BB962C8B-B14F-4D97-AF65-F5344CB8AC3E}">
        <p14:creationId xmlns:p14="http://schemas.microsoft.com/office/powerpoint/2010/main" val="137961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tlas-of-torture.org/en/entity/6077tnbn376?page=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tlas-of-torture.org/en/entity/6077tnbn376?page=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tlas-of-torture.org/en/entity/6077tnbn376?page=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tlas-of-torture.org/en/entity/6077tnbn376?page=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tlas-of-torture.org/en/entity/6077tnbn376?page=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B95C045-CDA8-1A4F-A9FD-E2C4B9F49F51}" type="slidenum">
              <a:rPr lang="nl-NL" smtClean="0"/>
              <a:t>1</a:t>
            </a:fld>
            <a:endParaRPr lang="nl-NL"/>
          </a:p>
        </p:txBody>
      </p:sp>
    </p:spTree>
    <p:extLst>
      <p:ext uri="{BB962C8B-B14F-4D97-AF65-F5344CB8AC3E}">
        <p14:creationId xmlns:p14="http://schemas.microsoft.com/office/powerpoint/2010/main" val="76330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B95C045-CDA8-1A4F-A9FD-E2C4B9F49F51}" type="slidenum">
              <a:rPr lang="nl-NL" smtClean="0"/>
              <a:t>2</a:t>
            </a:fld>
            <a:endParaRPr lang="nl-NL"/>
          </a:p>
        </p:txBody>
      </p:sp>
    </p:spTree>
    <p:extLst>
      <p:ext uri="{BB962C8B-B14F-4D97-AF65-F5344CB8AC3E}">
        <p14:creationId xmlns:p14="http://schemas.microsoft.com/office/powerpoint/2010/main" val="137424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CRPD (2014) General comment No. 1 on equal recognition before the law, CRPD/C/GC/1 • Page 1 • Atlas of Torture (atlas-of-torture.org)</a:t>
            </a:r>
            <a:endParaRPr lang="nl-NL" dirty="0"/>
          </a:p>
        </p:txBody>
      </p:sp>
      <p:sp>
        <p:nvSpPr>
          <p:cNvPr id="4" name="Tijdelijke aanduiding voor dianummer 3"/>
          <p:cNvSpPr>
            <a:spLocks noGrp="1"/>
          </p:cNvSpPr>
          <p:nvPr>
            <p:ph type="sldNum" sz="quarter" idx="10"/>
          </p:nvPr>
        </p:nvSpPr>
        <p:spPr/>
        <p:txBody>
          <a:bodyPr/>
          <a:lstStyle/>
          <a:p>
            <a:fld id="{0B95C045-CDA8-1A4F-A9FD-E2C4B9F49F51}" type="slidenum">
              <a:rPr lang="nl-NL" smtClean="0"/>
              <a:t>3</a:t>
            </a:fld>
            <a:endParaRPr lang="nl-NL"/>
          </a:p>
        </p:txBody>
      </p:sp>
    </p:spTree>
    <p:extLst>
      <p:ext uri="{BB962C8B-B14F-4D97-AF65-F5344CB8AC3E}">
        <p14:creationId xmlns:p14="http://schemas.microsoft.com/office/powerpoint/2010/main" val="95413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B95C045-CDA8-1A4F-A9FD-E2C4B9F49F51}" type="slidenum">
              <a:rPr lang="nl-NL" smtClean="0"/>
              <a:t>4</a:t>
            </a:fld>
            <a:endParaRPr lang="nl-NL"/>
          </a:p>
        </p:txBody>
      </p:sp>
    </p:spTree>
    <p:extLst>
      <p:ext uri="{BB962C8B-B14F-4D97-AF65-F5344CB8AC3E}">
        <p14:creationId xmlns:p14="http://schemas.microsoft.com/office/powerpoint/2010/main" val="200464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56486-7E20-8ADF-F920-7DF573A106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9063B2-E0DA-CA37-1D14-21894B8FD5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E276D5-CF34-B42E-50D3-BBC19751E827}"/>
              </a:ext>
            </a:extLst>
          </p:cNvPr>
          <p:cNvSpPr>
            <a:spLocks noGrp="1"/>
          </p:cNvSpPr>
          <p:nvPr>
            <p:ph type="body" idx="1"/>
          </p:nvPr>
        </p:nvSpPr>
        <p:spPr/>
        <p:txBody>
          <a:bodyPr/>
          <a:lstStyle/>
          <a:p>
            <a:r>
              <a:rPr lang="en-US" dirty="0">
                <a:hlinkClick r:id="rId3"/>
              </a:rPr>
              <a:t>CRPD (2014) General comment No. 1 on equal recognition before the law, CRPD/C/GC/1 • Page 1 • Atlas of Torture (atlas-of-torture.org)</a:t>
            </a:r>
            <a:r>
              <a:rPr lang="en-US" dirty="0"/>
              <a:t> </a:t>
            </a:r>
            <a:r>
              <a:rPr lang="nl-NL" dirty="0"/>
              <a:t>Door de rapportages van de Staten werd duidelijk dat dit artikel vaak nog verkeerd wordt begrepen. Eerste </a:t>
            </a:r>
            <a:r>
              <a:rPr lang="nl-NL" dirty="0" err="1"/>
              <a:t>general</a:t>
            </a:r>
            <a:r>
              <a:rPr lang="nl-NL" dirty="0"/>
              <a:t> </a:t>
            </a:r>
            <a:r>
              <a:rPr lang="nl-NL" dirty="0" err="1"/>
              <a:t>comment</a:t>
            </a:r>
            <a:r>
              <a:rPr lang="nl-NL" dirty="0"/>
              <a:t> dat geschreven is, nadat er uitvoerig over is gesproken in diverse interactieve forums, georganiseerd door de commissie met Staten, experts, gehandicaptenorganisaties, </a:t>
            </a:r>
            <a:r>
              <a:rPr lang="nl-NL" dirty="0" err="1"/>
              <a:t>NGO’s</a:t>
            </a:r>
            <a:r>
              <a:rPr lang="nl-NL" dirty="0"/>
              <a:t>, </a:t>
            </a:r>
            <a:r>
              <a:rPr lang="nl-NL" dirty="0" err="1"/>
              <a:t>etc</a:t>
            </a:r>
            <a:r>
              <a:rPr lang="nl-NL" dirty="0"/>
              <a:t> etc. Het VN-comité vond het belangrijk om verdere duiding te geven, omdat het zo veel verkeerd begrepen is.</a:t>
            </a:r>
          </a:p>
          <a:p>
            <a:r>
              <a:rPr lang="nl-NL" dirty="0"/>
              <a:t>Het mensenrechtenmodel: iemand met een verstandelijke beperking kan misschien niet zelfstandig beslissingen maken over financiën. Dat komt door de wisselwerking tussen zijn beperking en de ontoegankelijkheid van de maatschappij. Omdat het systeem te moeilijk is, niet omdat hij het niet snapt. Daarom moeten we geen beslissingen voor hem maken, maar hem helpen om op gelijke voet met anderen te komen zodat ie met hulp, zelf een beslissing kan nemen. Dit </a:t>
            </a:r>
            <a:r>
              <a:rPr lang="nl-NL" dirty="0" err="1"/>
              <a:t>general</a:t>
            </a:r>
            <a:r>
              <a:rPr lang="nl-NL" dirty="0"/>
              <a:t> </a:t>
            </a:r>
            <a:r>
              <a:rPr lang="nl-NL" dirty="0" err="1"/>
              <a:t>comment</a:t>
            </a:r>
            <a:r>
              <a:rPr lang="nl-NL" dirty="0"/>
              <a:t> heeft trouwens ook betrekking op gedwongen behandeling. </a:t>
            </a:r>
          </a:p>
        </p:txBody>
      </p:sp>
      <p:sp>
        <p:nvSpPr>
          <p:cNvPr id="4" name="Tijdelijke aanduiding voor dianummer 3">
            <a:extLst>
              <a:ext uri="{FF2B5EF4-FFF2-40B4-BE49-F238E27FC236}">
                <a16:creationId xmlns:a16="http://schemas.microsoft.com/office/drawing/2014/main" id="{F4A6042E-F57C-F5DC-0EE3-1B6ADC0CCBBC}"/>
              </a:ext>
            </a:extLst>
          </p:cNvPr>
          <p:cNvSpPr>
            <a:spLocks noGrp="1"/>
          </p:cNvSpPr>
          <p:nvPr>
            <p:ph type="sldNum" sz="quarter" idx="10"/>
          </p:nvPr>
        </p:nvSpPr>
        <p:spPr/>
        <p:txBody>
          <a:bodyPr/>
          <a:lstStyle/>
          <a:p>
            <a:fld id="{0B95C045-CDA8-1A4F-A9FD-E2C4B9F49F51}" type="slidenum">
              <a:rPr lang="nl-NL" smtClean="0"/>
              <a:t>5</a:t>
            </a:fld>
            <a:endParaRPr lang="nl-NL"/>
          </a:p>
        </p:txBody>
      </p:sp>
    </p:spTree>
    <p:extLst>
      <p:ext uri="{BB962C8B-B14F-4D97-AF65-F5344CB8AC3E}">
        <p14:creationId xmlns:p14="http://schemas.microsoft.com/office/powerpoint/2010/main" val="352616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CRPD (2014) General comment No. 1 on equal recognition before the law, CRPD/C/GC/1 • Page 1 • Atlas of Torture (atlas-of-torture.org)</a:t>
            </a:r>
            <a:r>
              <a:rPr lang="en-US" dirty="0"/>
              <a:t> </a:t>
            </a:r>
            <a:r>
              <a:rPr lang="nl-NL" dirty="0"/>
              <a:t>Door de rapportages van de Staten werd duidelijk dat dit artikel vaak nog verkeerd wordt begrepen. Eerste </a:t>
            </a:r>
            <a:r>
              <a:rPr lang="nl-NL" dirty="0" err="1"/>
              <a:t>general</a:t>
            </a:r>
            <a:r>
              <a:rPr lang="nl-NL" dirty="0"/>
              <a:t> </a:t>
            </a:r>
            <a:r>
              <a:rPr lang="nl-NL" dirty="0" err="1"/>
              <a:t>comment</a:t>
            </a:r>
            <a:r>
              <a:rPr lang="nl-NL" dirty="0"/>
              <a:t> dat geschreven is, nadat er uitvoerig over is gesproken in diverse interactieve forums, georganiseerd door de commissie met Staten, experts, gehandicaptenorganisaties, </a:t>
            </a:r>
            <a:r>
              <a:rPr lang="nl-NL" dirty="0" err="1"/>
              <a:t>NGO’s</a:t>
            </a:r>
            <a:r>
              <a:rPr lang="nl-NL" dirty="0"/>
              <a:t>, </a:t>
            </a:r>
            <a:r>
              <a:rPr lang="nl-NL" dirty="0" err="1"/>
              <a:t>etc</a:t>
            </a:r>
            <a:r>
              <a:rPr lang="nl-NL" dirty="0"/>
              <a:t> etc. Het VN-comité vond het belangrijk om verdere duiding te geven, omdat het zo veel verkeerd begrepen is.</a:t>
            </a:r>
          </a:p>
          <a:p>
            <a:r>
              <a:rPr lang="nl-NL" dirty="0"/>
              <a:t>Het mensenrechtenmodel: iemand met een verstandelijke beperking kan misschien niet zelfstandig beslissingen maken over financiën. Dat komt door de wisselwerking tussen zijn beperking en de ontoegankelijkheid van de maatschappij. Omdat het systeem te moeilijk is, niet omdat hij het niet snapt. Daarom moeten we geen beslissingen voor hem maken, maar hem helpen om op gelijke voet met anderen te komen zodat ie met hulp, zelf een beslissing kan nemen. Dit </a:t>
            </a:r>
            <a:r>
              <a:rPr lang="nl-NL" dirty="0" err="1"/>
              <a:t>general</a:t>
            </a:r>
            <a:r>
              <a:rPr lang="nl-NL" dirty="0"/>
              <a:t> </a:t>
            </a:r>
            <a:r>
              <a:rPr lang="nl-NL" dirty="0" err="1"/>
              <a:t>comment</a:t>
            </a:r>
            <a:r>
              <a:rPr lang="nl-NL" dirty="0"/>
              <a:t> heeft trouwens ook betrekking op gedwongen behandeling. </a:t>
            </a:r>
          </a:p>
        </p:txBody>
      </p:sp>
      <p:sp>
        <p:nvSpPr>
          <p:cNvPr id="4" name="Tijdelijke aanduiding voor dianummer 3"/>
          <p:cNvSpPr>
            <a:spLocks noGrp="1"/>
          </p:cNvSpPr>
          <p:nvPr>
            <p:ph type="sldNum" sz="quarter" idx="10"/>
          </p:nvPr>
        </p:nvSpPr>
        <p:spPr/>
        <p:txBody>
          <a:bodyPr/>
          <a:lstStyle/>
          <a:p>
            <a:fld id="{0B95C045-CDA8-1A4F-A9FD-E2C4B9F49F51}" type="slidenum">
              <a:rPr lang="nl-NL" smtClean="0"/>
              <a:t>6</a:t>
            </a:fld>
            <a:endParaRPr lang="nl-NL"/>
          </a:p>
        </p:txBody>
      </p:sp>
    </p:spTree>
    <p:extLst>
      <p:ext uri="{BB962C8B-B14F-4D97-AF65-F5344CB8AC3E}">
        <p14:creationId xmlns:p14="http://schemas.microsoft.com/office/powerpoint/2010/main" val="164129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71766-9CC6-A4F0-A32C-DB0EB84BC40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0CF1AD-63CD-16E7-AA48-97EC63E80E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BCF8E2-E988-D0FD-E076-46F342591C50}"/>
              </a:ext>
            </a:extLst>
          </p:cNvPr>
          <p:cNvSpPr>
            <a:spLocks noGrp="1"/>
          </p:cNvSpPr>
          <p:nvPr>
            <p:ph type="body" idx="1"/>
          </p:nvPr>
        </p:nvSpPr>
        <p:spPr/>
        <p:txBody>
          <a:bodyPr/>
          <a:lstStyle/>
          <a:p>
            <a:r>
              <a:rPr lang="en-US" dirty="0">
                <a:hlinkClick r:id="rId3"/>
              </a:rPr>
              <a:t>CRPD (2014) General comment No. 1 on equal recognition before the law, CRPD/C/GC/1 • Page 1 • Atlas of Torture (atlas-of-torture.org)</a:t>
            </a:r>
            <a:r>
              <a:rPr lang="en-US" dirty="0"/>
              <a:t> </a:t>
            </a:r>
            <a:r>
              <a:rPr lang="nl-NL" dirty="0"/>
              <a:t>Door de rapportages van de Staten werd duidelijk dat dit artikel vaak nog verkeerd wordt begrepen. Eerste </a:t>
            </a:r>
            <a:r>
              <a:rPr lang="nl-NL" dirty="0" err="1"/>
              <a:t>general</a:t>
            </a:r>
            <a:r>
              <a:rPr lang="nl-NL" dirty="0"/>
              <a:t> </a:t>
            </a:r>
            <a:r>
              <a:rPr lang="nl-NL" dirty="0" err="1"/>
              <a:t>comment</a:t>
            </a:r>
            <a:r>
              <a:rPr lang="nl-NL" dirty="0"/>
              <a:t> dat geschreven is, nadat er uitvoerig over is gesproken in diverse interactieve forums, georganiseerd door de commissie met Staten, experts, gehandicaptenorganisaties, </a:t>
            </a:r>
            <a:r>
              <a:rPr lang="nl-NL" dirty="0" err="1"/>
              <a:t>NGO’s</a:t>
            </a:r>
            <a:r>
              <a:rPr lang="nl-NL" dirty="0"/>
              <a:t>, </a:t>
            </a:r>
            <a:r>
              <a:rPr lang="nl-NL" dirty="0" err="1"/>
              <a:t>etc</a:t>
            </a:r>
            <a:r>
              <a:rPr lang="nl-NL" dirty="0"/>
              <a:t> etc. Het VN-comité vond het belangrijk om verdere duiding te geven, omdat het zo veel verkeerd begrepen is.</a:t>
            </a:r>
          </a:p>
          <a:p>
            <a:r>
              <a:rPr lang="nl-NL" dirty="0"/>
              <a:t>Het mensenrechtenmodel: iemand met een verstandelijke beperking kan misschien niet zelfstandig beslissingen maken over financiën. Dat komt door de wisselwerking tussen zijn beperking en de ontoegankelijkheid van de maatschappij. Omdat het systeem te moeilijk is, niet omdat hij het niet snapt. Daarom moeten we geen beslissingen voor hem maken, maar hem helpen om op gelijke voet met anderen te komen zodat ie met hulp, zelf een beslissing kan nemen. Dit </a:t>
            </a:r>
            <a:r>
              <a:rPr lang="nl-NL" dirty="0" err="1"/>
              <a:t>general</a:t>
            </a:r>
            <a:r>
              <a:rPr lang="nl-NL" dirty="0"/>
              <a:t> </a:t>
            </a:r>
            <a:r>
              <a:rPr lang="nl-NL" dirty="0" err="1"/>
              <a:t>comment</a:t>
            </a:r>
            <a:r>
              <a:rPr lang="nl-NL" dirty="0"/>
              <a:t> heeft trouwens ook betrekking op gedwongen behandeling. </a:t>
            </a:r>
          </a:p>
        </p:txBody>
      </p:sp>
      <p:sp>
        <p:nvSpPr>
          <p:cNvPr id="4" name="Tijdelijke aanduiding voor dianummer 3">
            <a:extLst>
              <a:ext uri="{FF2B5EF4-FFF2-40B4-BE49-F238E27FC236}">
                <a16:creationId xmlns:a16="http://schemas.microsoft.com/office/drawing/2014/main" id="{6BB3F343-D5D2-6813-2768-7BD2BE8FD534}"/>
              </a:ext>
            </a:extLst>
          </p:cNvPr>
          <p:cNvSpPr>
            <a:spLocks noGrp="1"/>
          </p:cNvSpPr>
          <p:nvPr>
            <p:ph type="sldNum" sz="quarter" idx="10"/>
          </p:nvPr>
        </p:nvSpPr>
        <p:spPr/>
        <p:txBody>
          <a:bodyPr/>
          <a:lstStyle/>
          <a:p>
            <a:fld id="{0B95C045-CDA8-1A4F-A9FD-E2C4B9F49F51}" type="slidenum">
              <a:rPr lang="nl-NL" smtClean="0"/>
              <a:t>7</a:t>
            </a:fld>
            <a:endParaRPr lang="nl-NL"/>
          </a:p>
        </p:txBody>
      </p:sp>
    </p:spTree>
    <p:extLst>
      <p:ext uri="{BB962C8B-B14F-4D97-AF65-F5344CB8AC3E}">
        <p14:creationId xmlns:p14="http://schemas.microsoft.com/office/powerpoint/2010/main" val="315132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hlinkClick r:id="rId3"/>
              </a:rPr>
              <a:t>CRPD (2014) General comment No. 1 on equal recognition before the law, CRPD/C/GC/1 • Page 1 • Atlas of Torture (atlas-of-torture.org)</a:t>
            </a:r>
            <a:r>
              <a:rPr lang="en-US" dirty="0"/>
              <a:t> </a:t>
            </a:r>
            <a:r>
              <a:rPr lang="nl-NL" dirty="0"/>
              <a:t>Door de rapportages van de Staten werd duidelijk dat dit artikel vaak nog verkeerd wordt begrepen. Eerste </a:t>
            </a:r>
            <a:r>
              <a:rPr lang="nl-NL" dirty="0" err="1"/>
              <a:t>general</a:t>
            </a:r>
            <a:r>
              <a:rPr lang="nl-NL" dirty="0"/>
              <a:t> </a:t>
            </a:r>
            <a:r>
              <a:rPr lang="nl-NL" dirty="0" err="1"/>
              <a:t>comment</a:t>
            </a:r>
            <a:r>
              <a:rPr lang="nl-NL" dirty="0"/>
              <a:t> dat geschreven is, nadat er uitvoerig over is gesproken in diverse interactieve forums, georganiseerd door de commissie met Staten, experts, gehandicaptenorganisaties, </a:t>
            </a:r>
            <a:r>
              <a:rPr lang="nl-NL" dirty="0" err="1"/>
              <a:t>NGO’s</a:t>
            </a:r>
            <a:r>
              <a:rPr lang="nl-NL" dirty="0"/>
              <a:t>, </a:t>
            </a:r>
            <a:r>
              <a:rPr lang="nl-NL" dirty="0" err="1"/>
              <a:t>etc</a:t>
            </a:r>
            <a:r>
              <a:rPr lang="nl-NL" dirty="0"/>
              <a:t> etc. Het VN-comité vond het belangrijk om verdere duiding te geven, omdat het zo veel verkeerd begrepen is.</a:t>
            </a:r>
          </a:p>
          <a:p>
            <a:r>
              <a:rPr lang="nl-NL" dirty="0"/>
              <a:t>Het mensenrechtenmodel: iemand met een verstandelijke beperking kan misschien niet zelfstandig beslissingen maken over financiën. Dat komt door de wisselwerking tussen zijn beperking en de ontoegankelijkheid van de maatschappij. Omdat het systeem te moeilijk is, niet omdat hij het niet snapt. Daarom moeten we geen beslissingen voor hem maken, maar hem helpen om op gelijke voet met anderen te komen zodat ie met hulp, zelf een beslissing kan nemen. Dit </a:t>
            </a:r>
            <a:r>
              <a:rPr lang="nl-NL" dirty="0" err="1"/>
              <a:t>general</a:t>
            </a:r>
            <a:r>
              <a:rPr lang="nl-NL" dirty="0"/>
              <a:t> </a:t>
            </a:r>
            <a:r>
              <a:rPr lang="nl-NL" dirty="0" err="1"/>
              <a:t>comment</a:t>
            </a:r>
            <a:r>
              <a:rPr lang="nl-NL" dirty="0"/>
              <a:t> heeft trouwens ook betrekking op gedwongen behandeling. </a:t>
            </a:r>
          </a:p>
        </p:txBody>
      </p:sp>
      <p:sp>
        <p:nvSpPr>
          <p:cNvPr id="4" name="Tijdelijke aanduiding voor dianummer 3"/>
          <p:cNvSpPr>
            <a:spLocks noGrp="1"/>
          </p:cNvSpPr>
          <p:nvPr>
            <p:ph type="sldNum" sz="quarter" idx="10"/>
          </p:nvPr>
        </p:nvSpPr>
        <p:spPr/>
        <p:txBody>
          <a:bodyPr/>
          <a:lstStyle/>
          <a:p>
            <a:fld id="{0B95C045-CDA8-1A4F-A9FD-E2C4B9F49F51}" type="slidenum">
              <a:rPr lang="nl-NL" smtClean="0"/>
              <a:t>8</a:t>
            </a:fld>
            <a:endParaRPr lang="nl-NL"/>
          </a:p>
        </p:txBody>
      </p:sp>
    </p:spTree>
    <p:extLst>
      <p:ext uri="{BB962C8B-B14F-4D97-AF65-F5344CB8AC3E}">
        <p14:creationId xmlns:p14="http://schemas.microsoft.com/office/powerpoint/2010/main" val="348543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E4188CCF-BC64-B14A-8188-DC71035962BC}" type="datetimeFigureOut">
              <a:rPr lang="nl-NL" smtClean="0"/>
              <a:t>23-6-2025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59197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
Tweede niveau
Derde niveau
Vierde niveau
Vijfde niveau</a:t>
            </a:r>
          </a:p>
        </p:txBody>
      </p:sp>
      <p:sp>
        <p:nvSpPr>
          <p:cNvPr id="4" name="Tijdelijke aanduiding voor datum 3"/>
          <p:cNvSpPr>
            <a:spLocks noGrp="1"/>
          </p:cNvSpPr>
          <p:nvPr>
            <p:ph type="dt" sz="half" idx="10"/>
          </p:nvPr>
        </p:nvSpPr>
        <p:spPr/>
        <p:txBody>
          <a:bodyPr/>
          <a:lstStyle/>
          <a:p>
            <a:fld id="{E4188CCF-BC64-B14A-8188-DC71035962BC}" type="datetimeFigureOut">
              <a:rPr lang="nl-NL" smtClean="0"/>
              <a:t>23-6-2025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1455743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
Tweede niveau
Derde niveau
Vierde niveau
Vijfde niveau</a:t>
            </a:r>
          </a:p>
        </p:txBody>
      </p:sp>
      <p:sp>
        <p:nvSpPr>
          <p:cNvPr id="4" name="Tijdelijke aanduiding voor datum 3"/>
          <p:cNvSpPr>
            <a:spLocks noGrp="1"/>
          </p:cNvSpPr>
          <p:nvPr>
            <p:ph type="dt" sz="half" idx="10"/>
          </p:nvPr>
        </p:nvSpPr>
        <p:spPr/>
        <p:txBody>
          <a:bodyPr/>
          <a:lstStyle/>
          <a:p>
            <a:fld id="{E4188CCF-BC64-B14A-8188-DC71035962BC}" type="datetimeFigureOut">
              <a:rPr lang="nl-NL" smtClean="0"/>
              <a:t>23-6-2025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395158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
Tweede niveau
Derde niveau
Vierde niveau
Vijfde niveau</a:t>
            </a:r>
          </a:p>
        </p:txBody>
      </p:sp>
      <p:sp>
        <p:nvSpPr>
          <p:cNvPr id="4" name="Tijdelijke aanduiding voor datum 3"/>
          <p:cNvSpPr>
            <a:spLocks noGrp="1"/>
          </p:cNvSpPr>
          <p:nvPr>
            <p:ph type="dt" sz="half" idx="10"/>
          </p:nvPr>
        </p:nvSpPr>
        <p:spPr/>
        <p:txBody>
          <a:bodyPr/>
          <a:lstStyle/>
          <a:p>
            <a:fld id="{E4188CCF-BC64-B14A-8188-DC71035962BC}" type="datetimeFigureOut">
              <a:rPr lang="nl-NL" smtClean="0"/>
              <a:t>23-6-2025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1731868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4" name="Tijdelijke aanduiding voor datum 3"/>
          <p:cNvSpPr>
            <a:spLocks noGrp="1"/>
          </p:cNvSpPr>
          <p:nvPr>
            <p:ph type="dt" sz="half" idx="10"/>
          </p:nvPr>
        </p:nvSpPr>
        <p:spPr/>
        <p:txBody>
          <a:bodyPr/>
          <a:lstStyle/>
          <a:p>
            <a:fld id="{E4188CCF-BC64-B14A-8188-DC71035962BC}" type="datetimeFigureOut">
              <a:rPr lang="nl-NL" smtClean="0"/>
              <a:t>23-6-2025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519754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
Tweede niveau
Derde niveau
Vierde niveau
Vijfde niveau</a:t>
            </a:r>
          </a:p>
        </p:txBody>
      </p:sp>
      <p:sp>
        <p:nvSpPr>
          <p:cNvPr id="5" name="Tijdelijke aanduiding voor datum 4"/>
          <p:cNvSpPr>
            <a:spLocks noGrp="1"/>
          </p:cNvSpPr>
          <p:nvPr>
            <p:ph type="dt" sz="half" idx="10"/>
          </p:nvPr>
        </p:nvSpPr>
        <p:spPr/>
        <p:txBody>
          <a:bodyPr/>
          <a:lstStyle/>
          <a:p>
            <a:fld id="{E4188CCF-BC64-B14A-8188-DC71035962BC}" type="datetimeFigureOut">
              <a:rPr lang="nl-NL" smtClean="0"/>
              <a:t>23-6-2025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1705284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
Tweede niveau
Derde niveau
Vierde niveau
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
Tweede niveau
Derde niveau
Vierde niveau
Vijfde niveau</a:t>
            </a:r>
          </a:p>
        </p:txBody>
      </p:sp>
      <p:sp>
        <p:nvSpPr>
          <p:cNvPr id="7" name="Tijdelijke aanduiding voor datum 6"/>
          <p:cNvSpPr>
            <a:spLocks noGrp="1"/>
          </p:cNvSpPr>
          <p:nvPr>
            <p:ph type="dt" sz="half" idx="10"/>
          </p:nvPr>
        </p:nvSpPr>
        <p:spPr/>
        <p:txBody>
          <a:bodyPr/>
          <a:lstStyle/>
          <a:p>
            <a:fld id="{E4188CCF-BC64-B14A-8188-DC71035962BC}" type="datetimeFigureOut">
              <a:rPr lang="nl-NL" smtClean="0"/>
              <a:t>23-6-2025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39531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E4188CCF-BC64-B14A-8188-DC71035962BC}" type="datetimeFigureOut">
              <a:rPr lang="nl-NL" smtClean="0"/>
              <a:t>23-6-2025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1935226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4188CCF-BC64-B14A-8188-DC71035962BC}" type="datetimeFigureOut">
              <a:rPr lang="nl-NL" smtClean="0"/>
              <a:t>23-6-2025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1715548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5" name="Tijdelijke aanduiding voor datum 4"/>
          <p:cNvSpPr>
            <a:spLocks noGrp="1"/>
          </p:cNvSpPr>
          <p:nvPr>
            <p:ph type="dt" sz="half" idx="10"/>
          </p:nvPr>
        </p:nvSpPr>
        <p:spPr/>
        <p:txBody>
          <a:bodyPr/>
          <a:lstStyle/>
          <a:p>
            <a:fld id="{E4188CCF-BC64-B14A-8188-DC71035962BC}" type="datetimeFigureOut">
              <a:rPr lang="nl-NL" smtClean="0"/>
              <a:t>23-6-2025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1106228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5" name="Tijdelijke aanduiding voor datum 4"/>
          <p:cNvSpPr>
            <a:spLocks noGrp="1"/>
          </p:cNvSpPr>
          <p:nvPr>
            <p:ph type="dt" sz="half" idx="10"/>
          </p:nvPr>
        </p:nvSpPr>
        <p:spPr/>
        <p:txBody>
          <a:bodyPr/>
          <a:lstStyle/>
          <a:p>
            <a:fld id="{E4188CCF-BC64-B14A-8188-DC71035962BC}" type="datetimeFigureOut">
              <a:rPr lang="nl-NL" smtClean="0"/>
              <a:t>23-6-2025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6A43D77-700E-5E4B-AECD-EEC230FA40DF}" type="slidenum">
              <a:rPr lang="nl-NL" smtClean="0"/>
              <a:t>‹nr.›</a:t>
            </a:fld>
            <a:endParaRPr lang="nl-NL"/>
          </a:p>
        </p:txBody>
      </p:sp>
    </p:spTree>
    <p:extLst>
      <p:ext uri="{BB962C8B-B14F-4D97-AF65-F5344CB8AC3E}">
        <p14:creationId xmlns:p14="http://schemas.microsoft.com/office/powerpoint/2010/main" val="1615778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88CCF-BC64-B14A-8188-DC71035962BC}" type="datetimeFigureOut">
              <a:rPr lang="nl-NL" smtClean="0"/>
              <a:t>23-6-2025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43D77-700E-5E4B-AECD-EEC230FA40DF}" type="slidenum">
              <a:rPr lang="nl-NL" smtClean="0"/>
              <a:t>‹nr.›</a:t>
            </a:fld>
            <a:endParaRPr lang="nl-NL"/>
          </a:p>
        </p:txBody>
      </p:sp>
    </p:spTree>
    <p:extLst>
      <p:ext uri="{BB962C8B-B14F-4D97-AF65-F5344CB8AC3E}">
        <p14:creationId xmlns:p14="http://schemas.microsoft.com/office/powerpoint/2010/main" val="134433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tm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Afbeelding 4"/>
          <p:cNvPicPr/>
          <p:nvPr/>
        </p:nvPicPr>
        <p:blipFill>
          <a:blip r:embed="rId4">
            <a:extLst>
              <a:ext uri="{28A0092B-C50C-407E-A947-70E740481C1C}">
                <a14:useLocalDpi xmlns:a14="http://schemas.microsoft.com/office/drawing/2010/main" val="0"/>
              </a:ext>
            </a:extLst>
          </a:blip>
          <a:stretch>
            <a:fillRect/>
          </a:stretch>
        </p:blipFill>
        <p:spPr>
          <a:xfrm>
            <a:off x="208774" y="374311"/>
            <a:ext cx="3126004" cy="1146388"/>
          </a:xfrm>
          <a:prstGeom prst="rect">
            <a:avLst/>
          </a:prstGeom>
        </p:spPr>
      </p:pic>
      <p:sp>
        <p:nvSpPr>
          <p:cNvPr id="6" name="Rechthoek 5"/>
          <p:cNvSpPr/>
          <p:nvPr/>
        </p:nvSpPr>
        <p:spPr>
          <a:xfrm>
            <a:off x="2991878" y="1710481"/>
            <a:ext cx="7225178" cy="3785652"/>
          </a:xfrm>
          <a:prstGeom prst="rect">
            <a:avLst/>
          </a:prstGeom>
        </p:spPr>
        <p:txBody>
          <a:bodyPr wrap="square">
            <a:spAutoFit/>
          </a:bodyPr>
          <a:lstStyle/>
          <a:p>
            <a:pPr marL="15875"/>
            <a:endParaRPr lang="nl-NL" sz="3600" b="1" dirty="0">
              <a:solidFill>
                <a:srgbClr val="11616B"/>
              </a:solidFill>
              <a:latin typeface="Arial" panose="020B0604020202020204" pitchFamily="34" charset="0"/>
              <a:cs typeface="Arial" panose="020B0604020202020204" pitchFamily="34" charset="0"/>
            </a:endParaRPr>
          </a:p>
          <a:p>
            <a:r>
              <a:rPr lang="nl-NL" sz="3600" b="1" dirty="0">
                <a:solidFill>
                  <a:srgbClr val="11616B"/>
                </a:solidFill>
                <a:latin typeface="Arial" panose="020B0604020202020204" pitchFamily="34" charset="0"/>
                <a:cs typeface="Arial" panose="020B0604020202020204" pitchFamily="34" charset="0"/>
              </a:rPr>
              <a:t>Zelfregie als (mensen)recht: ‘Niets over ons, zonder ons’</a:t>
            </a:r>
          </a:p>
          <a:p>
            <a:endParaRPr lang="nl-NL" sz="3600" b="1" dirty="0">
              <a:solidFill>
                <a:srgbClr val="11616B"/>
              </a:solidFill>
              <a:latin typeface="Arial" panose="020B0604020202020204" pitchFamily="34" charset="0"/>
              <a:cs typeface="Arial" panose="020B0604020202020204" pitchFamily="34" charset="0"/>
            </a:endParaRPr>
          </a:p>
          <a:p>
            <a:endParaRPr lang="nl-NL" sz="3600" b="1" dirty="0">
              <a:solidFill>
                <a:srgbClr val="11616B"/>
              </a:solidFill>
              <a:latin typeface="Arial" panose="020B0604020202020204" pitchFamily="34" charset="0"/>
              <a:cs typeface="Arial" panose="020B0604020202020204" pitchFamily="34" charset="0"/>
            </a:endParaRPr>
          </a:p>
          <a:p>
            <a:r>
              <a:rPr lang="nl-NL" sz="2400" b="1" dirty="0">
                <a:solidFill>
                  <a:srgbClr val="11616B"/>
                </a:solidFill>
                <a:latin typeface="Arial" panose="020B0604020202020204" pitchFamily="34" charset="0"/>
                <a:cs typeface="Arial" panose="020B0604020202020204" pitchFamily="34" charset="0"/>
              </a:rPr>
              <a:t>Xan Koster </a:t>
            </a:r>
          </a:p>
          <a:p>
            <a:endParaRPr lang="nl-NL" i="1" dirty="0">
              <a:latin typeface="Arial" panose="020B0604020202020204" pitchFamily="34" charset="0"/>
              <a:cs typeface="Arial" panose="020B0604020202020204" pitchFamily="34" charset="0"/>
            </a:endParaRPr>
          </a:p>
          <a:p>
            <a:endParaRPr lang="nl-NL"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730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327026" y="954318"/>
            <a:ext cx="6096000" cy="1631216"/>
          </a:xfrm>
          <a:prstGeom prst="rect">
            <a:avLst/>
          </a:prstGeom>
        </p:spPr>
        <p:txBody>
          <a:bodyPr>
            <a:spAutoFit/>
          </a:bodyPr>
          <a:lstStyle/>
          <a:p>
            <a:r>
              <a:rPr lang="nl-NL" sz="3200" b="1" dirty="0">
                <a:solidFill>
                  <a:srgbClr val="11616B"/>
                </a:solidFill>
                <a:latin typeface="Arial" panose="020B0604020202020204" pitchFamily="34" charset="0"/>
                <a:cs typeface="Arial" panose="020B0604020202020204" pitchFamily="34" charset="0"/>
              </a:rPr>
              <a:t>VN-verdrag Handicap</a:t>
            </a:r>
          </a:p>
          <a:p>
            <a:endParaRPr lang="nl-NL" sz="3200" dirty="0">
              <a:solidFill>
                <a:srgbClr val="11616B"/>
              </a:solidFill>
              <a:latin typeface="Arial" panose="020B0604020202020204" pitchFamily="34" charset="0"/>
              <a:cs typeface="Arial" panose="020B0604020202020204" pitchFamily="34" charset="0"/>
            </a:endParaRPr>
          </a:p>
          <a:p>
            <a:r>
              <a:rPr lang="nl-NL" sz="3600" dirty="0">
                <a:solidFill>
                  <a:srgbClr val="11616B"/>
                </a:solidFill>
                <a:latin typeface="Arial" panose="020B0604020202020204" pitchFamily="34" charset="0"/>
                <a:cs typeface="Arial" panose="020B0604020202020204" pitchFamily="34" charset="0"/>
              </a:rPr>
              <a:t> </a:t>
            </a:r>
          </a:p>
        </p:txBody>
      </p:sp>
      <p:sp>
        <p:nvSpPr>
          <p:cNvPr id="10" name="Tekstvak 9"/>
          <p:cNvSpPr txBox="1"/>
          <p:nvPr/>
        </p:nvSpPr>
        <p:spPr>
          <a:xfrm>
            <a:off x="2292853" y="1600649"/>
            <a:ext cx="8195426" cy="584775"/>
          </a:xfrm>
          <a:prstGeom prst="rect">
            <a:avLst/>
          </a:prstGeom>
          <a:noFill/>
        </p:spPr>
        <p:txBody>
          <a:bodyPr wrap="square" rtlCol="0">
            <a:spAutoFit/>
          </a:bodyPr>
          <a:lstStyle/>
          <a:p>
            <a:endParaRPr lang="nl-NL" sz="3200" dirty="0">
              <a:ea typeface="Open Sans" charset="0"/>
              <a:cs typeface="Arial" panose="020B0604020202020204" pitchFamily="34" charset="0"/>
            </a:endParaRPr>
          </a:p>
        </p:txBody>
      </p:sp>
      <p:sp>
        <p:nvSpPr>
          <p:cNvPr id="5" name="Tekstvak 4">
            <a:extLst>
              <a:ext uri="{FF2B5EF4-FFF2-40B4-BE49-F238E27FC236}">
                <a16:creationId xmlns:a16="http://schemas.microsoft.com/office/drawing/2014/main" id="{514111E1-839B-4966-AE08-38C7D12CCA59}"/>
              </a:ext>
            </a:extLst>
          </p:cNvPr>
          <p:cNvSpPr txBox="1"/>
          <p:nvPr/>
        </p:nvSpPr>
        <p:spPr>
          <a:xfrm>
            <a:off x="504825" y="2147047"/>
            <a:ext cx="9877425" cy="2229328"/>
          </a:xfrm>
          <a:prstGeom prst="rect">
            <a:avLst/>
          </a:prstGeom>
          <a:noFill/>
        </p:spPr>
        <p:txBody>
          <a:bodyPr wrap="square">
            <a:spAutoFit/>
          </a:bodyPr>
          <a:lstStyle/>
          <a:p>
            <a:pPr marL="228600" indent="-228600">
              <a:lnSpc>
                <a:spcPct val="90000"/>
              </a:lnSpc>
              <a:spcBef>
                <a:spcPts val="1000"/>
              </a:spcBef>
              <a:buFont typeface="Arial"/>
              <a:buChar char="•"/>
            </a:pPr>
            <a:endParaRPr lang="nl-NL" dirty="0"/>
          </a:p>
          <a:p>
            <a:pPr>
              <a:lnSpc>
                <a:spcPct val="90000"/>
              </a:lnSpc>
              <a:spcBef>
                <a:spcPts val="1000"/>
              </a:spcBef>
            </a:pPr>
            <a:endParaRPr lang="nl-NL" dirty="0"/>
          </a:p>
          <a:p>
            <a:pPr marL="228600" indent="-228600">
              <a:lnSpc>
                <a:spcPct val="90000"/>
              </a:lnSpc>
              <a:spcBef>
                <a:spcPts val="1000"/>
              </a:spcBef>
              <a:buFont typeface="Arial"/>
              <a:buChar char="•"/>
            </a:pPr>
            <a:r>
              <a:rPr lang="nl-NL" dirty="0"/>
              <a:t>2006 aangenomen door VN</a:t>
            </a:r>
          </a:p>
          <a:p>
            <a:pPr marL="228600" indent="-228600">
              <a:lnSpc>
                <a:spcPct val="90000"/>
              </a:lnSpc>
              <a:spcBef>
                <a:spcPts val="1000"/>
              </a:spcBef>
              <a:buFont typeface="Arial"/>
              <a:buChar char="•"/>
            </a:pPr>
            <a:r>
              <a:rPr lang="nl-NL" dirty="0"/>
              <a:t>2016 aangenomen door Nederland (met uitzondering van </a:t>
            </a:r>
          </a:p>
          <a:p>
            <a:pPr>
              <a:lnSpc>
                <a:spcPct val="90000"/>
              </a:lnSpc>
              <a:spcBef>
                <a:spcPts val="1000"/>
              </a:spcBef>
            </a:pPr>
            <a:r>
              <a:rPr lang="nl-NL" dirty="0"/>
              <a:t>     Caribisch Nederland)</a:t>
            </a:r>
          </a:p>
          <a:p>
            <a:pPr marL="228600" indent="-228600">
              <a:lnSpc>
                <a:spcPct val="90000"/>
              </a:lnSpc>
              <a:spcBef>
                <a:spcPts val="1000"/>
              </a:spcBef>
              <a:buFont typeface="Arial"/>
              <a:buChar char="•"/>
            </a:pPr>
            <a:r>
              <a:rPr lang="nl-NL" dirty="0"/>
              <a:t>Geen aparte rechten </a:t>
            </a:r>
          </a:p>
        </p:txBody>
      </p:sp>
      <p:pic>
        <p:nvPicPr>
          <p:cNvPr id="4" name="Afbeelding 3" descr="Afbeelding met kleding, persoon, person, overdekt&#10;&#10;Door AI gegenereerde inhoud is mogelijk onjuist.">
            <a:extLst>
              <a:ext uri="{FF2B5EF4-FFF2-40B4-BE49-F238E27FC236}">
                <a16:creationId xmlns:a16="http://schemas.microsoft.com/office/drawing/2014/main" id="{7E2857E2-701E-E7CD-FFCE-216EB8ECC6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542681"/>
            <a:ext cx="5760720" cy="4085705"/>
          </a:xfrm>
          <a:prstGeom prst="flowChartConnector">
            <a:avLst/>
          </a:prstGeom>
        </p:spPr>
      </p:pic>
    </p:spTree>
    <p:extLst>
      <p:ext uri="{BB962C8B-B14F-4D97-AF65-F5344CB8AC3E}">
        <p14:creationId xmlns:p14="http://schemas.microsoft.com/office/powerpoint/2010/main" val="2894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327026" y="954318"/>
            <a:ext cx="6096000" cy="2123658"/>
          </a:xfrm>
          <a:prstGeom prst="rect">
            <a:avLst/>
          </a:prstGeom>
        </p:spPr>
        <p:txBody>
          <a:bodyPr>
            <a:spAutoFit/>
          </a:bodyPr>
          <a:lstStyle/>
          <a:p>
            <a:r>
              <a:rPr lang="nl-NL" sz="3200" b="1" dirty="0">
                <a:solidFill>
                  <a:srgbClr val="11616B"/>
                </a:solidFill>
                <a:latin typeface="Arial" panose="020B0604020202020204" pitchFamily="34" charset="0"/>
                <a:cs typeface="Arial" panose="020B0604020202020204" pitchFamily="34" charset="0"/>
              </a:rPr>
              <a:t>Grondbeginselen</a:t>
            </a:r>
          </a:p>
          <a:p>
            <a:endParaRPr lang="nl-NL" sz="3200" dirty="0">
              <a:solidFill>
                <a:srgbClr val="11616B"/>
              </a:solidFill>
              <a:latin typeface="Arial" panose="020B0604020202020204" pitchFamily="34" charset="0"/>
              <a:cs typeface="Arial" panose="020B0604020202020204" pitchFamily="34" charset="0"/>
            </a:endParaRPr>
          </a:p>
          <a:p>
            <a:endParaRPr lang="nl-NL" sz="3200" dirty="0">
              <a:solidFill>
                <a:srgbClr val="11616B"/>
              </a:solidFill>
              <a:latin typeface="Arial" panose="020B0604020202020204" pitchFamily="34" charset="0"/>
              <a:cs typeface="Arial" panose="020B0604020202020204" pitchFamily="34" charset="0"/>
            </a:endParaRPr>
          </a:p>
          <a:p>
            <a:r>
              <a:rPr lang="nl-NL" sz="3600" dirty="0">
                <a:solidFill>
                  <a:srgbClr val="11616B"/>
                </a:solidFill>
                <a:latin typeface="Arial" panose="020B0604020202020204" pitchFamily="34" charset="0"/>
                <a:cs typeface="Arial" panose="020B0604020202020204" pitchFamily="34" charset="0"/>
              </a:rPr>
              <a:t> </a:t>
            </a:r>
          </a:p>
        </p:txBody>
      </p:sp>
      <p:sp>
        <p:nvSpPr>
          <p:cNvPr id="10" name="Tekstvak 9"/>
          <p:cNvSpPr txBox="1"/>
          <p:nvPr/>
        </p:nvSpPr>
        <p:spPr>
          <a:xfrm>
            <a:off x="2309351" y="1557555"/>
            <a:ext cx="8195426" cy="1077218"/>
          </a:xfrm>
          <a:prstGeom prst="rect">
            <a:avLst/>
          </a:prstGeom>
          <a:noFill/>
        </p:spPr>
        <p:txBody>
          <a:bodyPr wrap="square" rtlCol="0">
            <a:spAutoFit/>
          </a:bodyPr>
          <a:lstStyle/>
          <a:p>
            <a:endParaRPr lang="nl-NL" sz="3200" dirty="0">
              <a:ea typeface="Open Sans" charset="0"/>
              <a:cs typeface="Arial" panose="020B0604020202020204" pitchFamily="34" charset="0"/>
            </a:endParaRPr>
          </a:p>
          <a:p>
            <a:endParaRPr lang="nl-NL" sz="3200" dirty="0">
              <a:ea typeface="Open Sans" charset="0"/>
              <a:cs typeface="Arial" panose="020B0604020202020204" pitchFamily="34" charset="0"/>
            </a:endParaRPr>
          </a:p>
        </p:txBody>
      </p:sp>
      <p:sp>
        <p:nvSpPr>
          <p:cNvPr id="5" name="Tekstvak 4">
            <a:extLst>
              <a:ext uri="{FF2B5EF4-FFF2-40B4-BE49-F238E27FC236}">
                <a16:creationId xmlns:a16="http://schemas.microsoft.com/office/drawing/2014/main" id="{514111E1-839B-4966-AE08-38C7D12CCA59}"/>
              </a:ext>
            </a:extLst>
          </p:cNvPr>
          <p:cNvSpPr txBox="1"/>
          <p:nvPr/>
        </p:nvSpPr>
        <p:spPr>
          <a:xfrm>
            <a:off x="504825" y="2185424"/>
            <a:ext cx="9877425" cy="3693319"/>
          </a:xfrm>
          <a:prstGeom prst="rect">
            <a:avLst/>
          </a:prstGeom>
          <a:noFill/>
        </p:spPr>
        <p:txBody>
          <a:bodyPr wrap="square">
            <a:spAutoFit/>
          </a:bodyPr>
          <a:lstStyle/>
          <a:p>
            <a:pPr marL="285750" indent="-285750">
              <a:buFont typeface="Arial" panose="020B0604020202020204" pitchFamily="34" charset="0"/>
              <a:buChar char="•"/>
            </a:pPr>
            <a:r>
              <a:rPr lang="nl-NL" dirty="0"/>
              <a:t>Respect voor de inherente waardigheid, persoonlijke autonomie, </a:t>
            </a:r>
          </a:p>
          <a:p>
            <a:r>
              <a:rPr lang="nl-NL" dirty="0"/>
              <a:t>      met inbegrip van de vrijheid zelf keuzes te maken en de </a:t>
            </a:r>
          </a:p>
          <a:p>
            <a:r>
              <a:rPr lang="nl-NL" dirty="0"/>
              <a:t>      onafhankelijkheid van personen</a:t>
            </a:r>
          </a:p>
          <a:p>
            <a:pPr marL="285750" indent="-285750">
              <a:buFont typeface="Arial" panose="020B0604020202020204" pitchFamily="34" charset="0"/>
              <a:buChar char="•"/>
            </a:pPr>
            <a:r>
              <a:rPr lang="nl-NL" dirty="0"/>
              <a:t>Non-discriminatie</a:t>
            </a:r>
          </a:p>
          <a:p>
            <a:pPr marL="285750" indent="-285750">
              <a:buFont typeface="Arial" panose="020B0604020202020204" pitchFamily="34" charset="0"/>
              <a:buChar char="•"/>
            </a:pPr>
            <a:r>
              <a:rPr lang="nl-NL" dirty="0"/>
              <a:t>Volledige en daadwerkelijke participatie in, en opname in de samenleving;</a:t>
            </a:r>
          </a:p>
          <a:p>
            <a:pPr marL="285750" indent="-285750">
              <a:buFont typeface="Arial" panose="020B0604020202020204" pitchFamily="34" charset="0"/>
              <a:buChar char="•"/>
            </a:pPr>
            <a:r>
              <a:rPr lang="nl-NL" dirty="0"/>
              <a:t>Respect voor verschillen en aanvaarding dat personen met een handicap deel uitmaken van de mensheid en menselijke diversiteit</a:t>
            </a:r>
          </a:p>
          <a:p>
            <a:pPr marL="285750" indent="-285750">
              <a:buFont typeface="Arial" panose="020B0604020202020204" pitchFamily="34" charset="0"/>
              <a:buChar char="•"/>
            </a:pPr>
            <a:r>
              <a:rPr lang="nl-NL" dirty="0"/>
              <a:t>Gelijke kansen </a:t>
            </a:r>
          </a:p>
          <a:p>
            <a:pPr marL="285750" indent="-285750">
              <a:buFont typeface="Arial" panose="020B0604020202020204" pitchFamily="34" charset="0"/>
              <a:buChar char="•"/>
            </a:pPr>
            <a:r>
              <a:rPr lang="nl-NL" dirty="0"/>
              <a:t>Toegankelijkheid</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endParaRPr lang="en-US" sz="2400" dirty="0"/>
          </a:p>
        </p:txBody>
      </p:sp>
      <p:pic>
        <p:nvPicPr>
          <p:cNvPr id="4" name="Afbeelding 3" descr="Afbeelding met tekst, poseren&#10;&#10;Automatisch gegenereerde beschrijving">
            <a:extLst>
              <a:ext uri="{FF2B5EF4-FFF2-40B4-BE49-F238E27FC236}">
                <a16:creationId xmlns:a16="http://schemas.microsoft.com/office/drawing/2014/main" id="{AA23D050-9819-2166-F06F-828ABDDE23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0886" y="228600"/>
            <a:ext cx="4114211" cy="3373653"/>
          </a:xfrm>
          <a:prstGeom prst="flowChartConnector">
            <a:avLst/>
          </a:prstGeom>
        </p:spPr>
      </p:pic>
    </p:spTree>
    <p:extLst>
      <p:ext uri="{BB962C8B-B14F-4D97-AF65-F5344CB8AC3E}">
        <p14:creationId xmlns:p14="http://schemas.microsoft.com/office/powerpoint/2010/main" val="2095768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327026" y="954318"/>
            <a:ext cx="6096000" cy="1631216"/>
          </a:xfrm>
          <a:prstGeom prst="rect">
            <a:avLst/>
          </a:prstGeom>
        </p:spPr>
        <p:txBody>
          <a:bodyPr>
            <a:spAutoFit/>
          </a:bodyPr>
          <a:lstStyle/>
          <a:p>
            <a:endParaRPr lang="nl-NL" sz="3200" b="1" dirty="0">
              <a:solidFill>
                <a:srgbClr val="11616B"/>
              </a:solidFill>
              <a:latin typeface="Arial" panose="020B0604020202020204" pitchFamily="34" charset="0"/>
              <a:cs typeface="Arial" panose="020B0604020202020204" pitchFamily="34" charset="0"/>
            </a:endParaRPr>
          </a:p>
          <a:p>
            <a:endParaRPr lang="nl-NL" sz="3200" dirty="0">
              <a:solidFill>
                <a:srgbClr val="11616B"/>
              </a:solidFill>
              <a:latin typeface="Arial" panose="020B0604020202020204" pitchFamily="34" charset="0"/>
              <a:cs typeface="Arial" panose="020B0604020202020204" pitchFamily="34" charset="0"/>
            </a:endParaRPr>
          </a:p>
          <a:p>
            <a:r>
              <a:rPr lang="nl-NL" sz="3600" dirty="0">
                <a:solidFill>
                  <a:srgbClr val="11616B"/>
                </a:solidFill>
                <a:latin typeface="Arial" panose="020B0604020202020204" pitchFamily="34" charset="0"/>
                <a:cs typeface="Arial" panose="020B0604020202020204" pitchFamily="34" charset="0"/>
              </a:rPr>
              <a:t> </a:t>
            </a:r>
          </a:p>
        </p:txBody>
      </p:sp>
      <p:sp>
        <p:nvSpPr>
          <p:cNvPr id="10" name="Tekstvak 9"/>
          <p:cNvSpPr txBox="1"/>
          <p:nvPr/>
        </p:nvSpPr>
        <p:spPr>
          <a:xfrm>
            <a:off x="227600" y="3218237"/>
            <a:ext cx="8195426" cy="584775"/>
          </a:xfrm>
          <a:prstGeom prst="rect">
            <a:avLst/>
          </a:prstGeom>
          <a:noFill/>
        </p:spPr>
        <p:txBody>
          <a:bodyPr wrap="square" rtlCol="0">
            <a:spAutoFit/>
          </a:bodyPr>
          <a:lstStyle/>
          <a:p>
            <a:endParaRPr lang="nl-NL" sz="3200" dirty="0">
              <a:ea typeface="Open Sans" charset="0"/>
              <a:cs typeface="Arial" panose="020B0604020202020204" pitchFamily="34" charset="0"/>
            </a:endParaRPr>
          </a:p>
        </p:txBody>
      </p:sp>
      <p:sp>
        <p:nvSpPr>
          <p:cNvPr id="5" name="Tekstvak 4">
            <a:extLst>
              <a:ext uri="{FF2B5EF4-FFF2-40B4-BE49-F238E27FC236}">
                <a16:creationId xmlns:a16="http://schemas.microsoft.com/office/drawing/2014/main" id="{514111E1-839B-4966-AE08-38C7D12CCA59}"/>
              </a:ext>
            </a:extLst>
          </p:cNvPr>
          <p:cNvSpPr txBox="1"/>
          <p:nvPr/>
        </p:nvSpPr>
        <p:spPr>
          <a:xfrm>
            <a:off x="1466850" y="2147047"/>
            <a:ext cx="7810500" cy="1200329"/>
          </a:xfrm>
          <a:prstGeom prst="rect">
            <a:avLst/>
          </a:prstGeom>
          <a:noFill/>
        </p:spPr>
        <p:txBody>
          <a:bodyPr wrap="square">
            <a:spAutoFit/>
          </a:bodyPr>
          <a:lstStyle/>
          <a:p>
            <a:pPr marL="342900" indent="-342900" algn="l">
              <a:buFont typeface="+mj-lt"/>
              <a:buAutoNum type="arabicPeriod"/>
            </a:pPr>
            <a:endParaRPr lang="nl-NL" b="0" i="0" dirty="0">
              <a:solidFill>
                <a:srgbClr val="333333"/>
              </a:solidFill>
              <a:effectLst/>
              <a:latin typeface="Verdana" panose="020B0604030504040204" pitchFamily="34" charset="0"/>
              <a:ea typeface="Verdana" panose="020B0604030504040204" pitchFamily="34" charset="0"/>
            </a:endParaRPr>
          </a:p>
          <a:p>
            <a:pPr marL="342900" indent="-342900" algn="l">
              <a:buFont typeface="+mj-lt"/>
              <a:buAutoNum type="arabicPeriod"/>
            </a:pPr>
            <a:endParaRPr lang="nl-NL" dirty="0">
              <a:solidFill>
                <a:srgbClr val="333333"/>
              </a:solidFill>
              <a:latin typeface="Verdana" panose="020B0604030504040204" pitchFamily="34" charset="0"/>
              <a:ea typeface="Verdana" panose="020B0604030504040204" pitchFamily="34" charset="0"/>
            </a:endParaRPr>
          </a:p>
          <a:p>
            <a:pPr marL="342900" indent="-342900" algn="l">
              <a:buFont typeface="+mj-lt"/>
              <a:buAutoNum type="arabicPeriod"/>
            </a:pPr>
            <a:endParaRPr lang="nl-NL" dirty="0">
              <a:solidFill>
                <a:srgbClr val="333333"/>
              </a:solidFill>
              <a:latin typeface="Verdana" panose="020B0604030504040204" pitchFamily="34" charset="0"/>
              <a:ea typeface="Verdana" panose="020B0604030504040204" pitchFamily="34" charset="0"/>
            </a:endParaRPr>
          </a:p>
          <a:p>
            <a:pPr algn="l"/>
            <a:endParaRPr lang="nl-NL" b="0" i="0" dirty="0">
              <a:solidFill>
                <a:srgbClr val="333333"/>
              </a:solidFill>
              <a:effectLst/>
              <a:latin typeface="Verdana" panose="020B0604030504040204" pitchFamily="34" charset="0"/>
              <a:ea typeface="Verdana" panose="020B0604030504040204" pitchFamily="34" charset="0"/>
            </a:endParaRPr>
          </a:p>
        </p:txBody>
      </p:sp>
      <p:pic>
        <p:nvPicPr>
          <p:cNvPr id="4" name="Afbeelding 3" descr="Afbeelding met tekst&#10;&#10;Automatisch gegenereerde beschrijving">
            <a:extLst>
              <a:ext uri="{FF2B5EF4-FFF2-40B4-BE49-F238E27FC236}">
                <a16:creationId xmlns:a16="http://schemas.microsoft.com/office/drawing/2014/main" id="{0A2DF134-46E9-C26A-DCDD-51ACFB9C24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63440" y="1102663"/>
            <a:ext cx="4082144" cy="3872356"/>
          </a:xfrm>
          <a:prstGeom prst="flowChartConnector">
            <a:avLst/>
          </a:prstGeom>
        </p:spPr>
      </p:pic>
      <p:graphicFrame>
        <p:nvGraphicFramePr>
          <p:cNvPr id="8" name="Tabel 7">
            <a:extLst>
              <a:ext uri="{FF2B5EF4-FFF2-40B4-BE49-F238E27FC236}">
                <a16:creationId xmlns:a16="http://schemas.microsoft.com/office/drawing/2014/main" id="{6EAF84D2-D318-E7C0-DC58-470FDDB22F56}"/>
              </a:ext>
            </a:extLst>
          </p:cNvPr>
          <p:cNvGraphicFramePr>
            <a:graphicFrameLocks noGrp="1"/>
          </p:cNvGraphicFramePr>
          <p:nvPr>
            <p:extLst>
              <p:ext uri="{D42A27DB-BD31-4B8C-83A1-F6EECF244321}">
                <p14:modId xmlns:p14="http://schemas.microsoft.com/office/powerpoint/2010/main" val="599474822"/>
              </p:ext>
            </p:extLst>
          </p:nvPr>
        </p:nvGraphicFramePr>
        <p:xfrm>
          <a:off x="702867" y="1624107"/>
          <a:ext cx="6254292" cy="640080"/>
        </p:xfrm>
        <a:graphic>
          <a:graphicData uri="http://schemas.openxmlformats.org/drawingml/2006/table">
            <a:tbl>
              <a:tblPr firstRow="1" bandRow="1">
                <a:tableStyleId>{5C22544A-7EE6-4342-B048-85BDC9FD1C3A}</a:tableStyleId>
              </a:tblPr>
              <a:tblGrid>
                <a:gridCol w="3127146">
                  <a:extLst>
                    <a:ext uri="{9D8B030D-6E8A-4147-A177-3AD203B41FA5}">
                      <a16:colId xmlns:a16="http://schemas.microsoft.com/office/drawing/2014/main" val="1098180685"/>
                    </a:ext>
                  </a:extLst>
                </a:gridCol>
                <a:gridCol w="3127146">
                  <a:extLst>
                    <a:ext uri="{9D8B030D-6E8A-4147-A177-3AD203B41FA5}">
                      <a16:colId xmlns:a16="http://schemas.microsoft.com/office/drawing/2014/main" val="2468561871"/>
                    </a:ext>
                  </a:extLst>
                </a:gridCol>
              </a:tblGrid>
              <a:tr h="0">
                <a:tc>
                  <a:txBody>
                    <a:bodyPr/>
                    <a:lstStyle/>
                    <a:p>
                      <a:pPr algn="l"/>
                      <a:r>
                        <a:rPr lang="nl-NL" dirty="0"/>
                        <a:t>Autonomie</a:t>
                      </a:r>
                    </a:p>
                    <a:p>
                      <a:pPr algn="l"/>
                      <a:r>
                        <a:rPr lang="nl-NL" dirty="0"/>
                        <a:t>&amp; Zelfbeschikking</a:t>
                      </a:r>
                    </a:p>
                  </a:txBody>
                  <a:tcPr/>
                </a:tc>
                <a:tc>
                  <a:txBody>
                    <a:bodyPr/>
                    <a:lstStyle/>
                    <a:p>
                      <a:r>
                        <a:rPr lang="nl-NL" dirty="0"/>
                        <a:t>Ondersteuning</a:t>
                      </a:r>
                    </a:p>
                    <a:p>
                      <a:r>
                        <a:rPr lang="nl-NL" dirty="0"/>
                        <a:t>&amp; Bescherming</a:t>
                      </a:r>
                    </a:p>
                  </a:txBody>
                  <a:tcPr/>
                </a:tc>
                <a:extLst>
                  <a:ext uri="{0D108BD9-81ED-4DB2-BD59-A6C34878D82A}">
                    <a16:rowId xmlns:a16="http://schemas.microsoft.com/office/drawing/2014/main" val="1416594809"/>
                  </a:ext>
                </a:extLst>
              </a:tr>
            </a:tbl>
          </a:graphicData>
        </a:graphic>
      </p:graphicFrame>
    </p:spTree>
    <p:extLst>
      <p:ext uri="{BB962C8B-B14F-4D97-AF65-F5344CB8AC3E}">
        <p14:creationId xmlns:p14="http://schemas.microsoft.com/office/powerpoint/2010/main" val="858887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DADAA-74BB-B59B-C0AC-772DA48E606D}"/>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504BA506-8E29-92E6-A975-C35254D73C04}"/>
              </a:ext>
            </a:extLst>
          </p:cNvPr>
          <p:cNvSpPr/>
          <p:nvPr/>
        </p:nvSpPr>
        <p:spPr>
          <a:xfrm>
            <a:off x="2327026" y="954318"/>
            <a:ext cx="6096000" cy="1077218"/>
          </a:xfrm>
          <a:prstGeom prst="rect">
            <a:avLst/>
          </a:prstGeom>
        </p:spPr>
        <p:txBody>
          <a:bodyPr>
            <a:spAutoFit/>
          </a:bodyPr>
          <a:lstStyle/>
          <a:p>
            <a:r>
              <a:rPr lang="nl-NL" sz="3200" b="1" dirty="0">
                <a:solidFill>
                  <a:srgbClr val="11616B"/>
                </a:solidFill>
                <a:latin typeface="Arial" panose="020B0604020202020204" pitchFamily="34" charset="0"/>
                <a:cs typeface="Arial" panose="020B0604020202020204" pitchFamily="34" charset="0"/>
              </a:rPr>
              <a:t>Definitie van handicap</a:t>
            </a:r>
          </a:p>
          <a:p>
            <a:endParaRPr lang="nl-NL" sz="3200" dirty="0">
              <a:solidFill>
                <a:srgbClr val="11616B"/>
              </a:solidFill>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4173F809-1CEF-A874-3871-0942E37486C6}"/>
              </a:ext>
            </a:extLst>
          </p:cNvPr>
          <p:cNvSpPr txBox="1"/>
          <p:nvPr/>
        </p:nvSpPr>
        <p:spPr>
          <a:xfrm>
            <a:off x="2292853" y="1600649"/>
            <a:ext cx="8195426" cy="584775"/>
          </a:xfrm>
          <a:prstGeom prst="rect">
            <a:avLst/>
          </a:prstGeom>
          <a:noFill/>
        </p:spPr>
        <p:txBody>
          <a:bodyPr wrap="square" rtlCol="0">
            <a:spAutoFit/>
          </a:bodyPr>
          <a:lstStyle/>
          <a:p>
            <a:endParaRPr lang="nl-NL" sz="3200" dirty="0">
              <a:ea typeface="Open Sans" charset="0"/>
              <a:cs typeface="Arial" panose="020B0604020202020204" pitchFamily="34" charset="0"/>
            </a:endParaRPr>
          </a:p>
        </p:txBody>
      </p:sp>
      <p:pic>
        <p:nvPicPr>
          <p:cNvPr id="4" name="Afbeelding 3" descr="Afbeelding met buitenshuis, wolk, hemel, gebouw&#10;&#10;Door AI gegenereerde inhoud is mogelijk onjuist.">
            <a:extLst>
              <a:ext uri="{FF2B5EF4-FFF2-40B4-BE49-F238E27FC236}">
                <a16:creationId xmlns:a16="http://schemas.microsoft.com/office/drawing/2014/main" id="{DB2C5A11-2DB1-E7F0-DE08-BA22A313C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0213" y="954318"/>
            <a:ext cx="4789849" cy="3170281"/>
          </a:xfrm>
          <a:prstGeom prst="flowChartConnector">
            <a:avLst/>
          </a:prstGeom>
        </p:spPr>
      </p:pic>
      <p:sp>
        <p:nvSpPr>
          <p:cNvPr id="5" name="Tekstvak 4">
            <a:extLst>
              <a:ext uri="{FF2B5EF4-FFF2-40B4-BE49-F238E27FC236}">
                <a16:creationId xmlns:a16="http://schemas.microsoft.com/office/drawing/2014/main" id="{D6669A9C-5C5F-0E07-B2FE-64A080A78C0A}"/>
              </a:ext>
            </a:extLst>
          </p:cNvPr>
          <p:cNvSpPr txBox="1"/>
          <p:nvPr/>
        </p:nvSpPr>
        <p:spPr>
          <a:xfrm>
            <a:off x="1647645" y="2708694"/>
            <a:ext cx="5193102" cy="1754326"/>
          </a:xfrm>
          <a:prstGeom prst="rect">
            <a:avLst/>
          </a:prstGeom>
          <a:noFill/>
        </p:spPr>
        <p:txBody>
          <a:bodyPr wrap="square" rtlCol="0">
            <a:spAutoFit/>
          </a:bodyPr>
          <a:lstStyle/>
          <a:p>
            <a:r>
              <a:rPr lang="nl-NL" b="0" i="0" dirty="0">
                <a:solidFill>
                  <a:srgbClr val="333333"/>
                </a:solidFill>
                <a:effectLst/>
                <a:latin typeface="Rijksoverheid Sans"/>
              </a:rPr>
              <a:t>Erkennend dat het begrip handicap aan verandering onderhevig is en voortvloeit uit de wisselwerking tussen personen met functiebeperkingen en sociale en fysieke drempels die hen belet ten volle, effectief en op voet van gelijkheid met anderen te participeren in de samenleving</a:t>
            </a:r>
            <a:endParaRPr lang="nl-NL" dirty="0"/>
          </a:p>
        </p:txBody>
      </p:sp>
    </p:spTree>
    <p:extLst>
      <p:ext uri="{BB962C8B-B14F-4D97-AF65-F5344CB8AC3E}">
        <p14:creationId xmlns:p14="http://schemas.microsoft.com/office/powerpoint/2010/main" val="1273262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327026" y="954318"/>
            <a:ext cx="6096000" cy="1569660"/>
          </a:xfrm>
          <a:prstGeom prst="rect">
            <a:avLst/>
          </a:prstGeom>
        </p:spPr>
        <p:txBody>
          <a:bodyPr>
            <a:spAutoFit/>
          </a:bodyPr>
          <a:lstStyle/>
          <a:p>
            <a:r>
              <a:rPr lang="nl-NL" sz="3200" b="1" dirty="0">
                <a:solidFill>
                  <a:srgbClr val="11616B"/>
                </a:solidFill>
                <a:latin typeface="Arial" panose="020B0604020202020204" pitchFamily="34" charset="0"/>
                <a:cs typeface="Arial" panose="020B0604020202020204" pitchFamily="34" charset="0"/>
              </a:rPr>
              <a:t>Hoe ziet </a:t>
            </a:r>
            <a:r>
              <a:rPr lang="nl-NL" sz="3200" b="1" dirty="0" err="1">
                <a:solidFill>
                  <a:srgbClr val="11616B"/>
                </a:solidFill>
                <a:latin typeface="Arial" panose="020B0604020202020204" pitchFamily="34" charset="0"/>
                <a:cs typeface="Arial" panose="020B0604020202020204" pitchFamily="34" charset="0"/>
              </a:rPr>
              <a:t>supported</a:t>
            </a:r>
            <a:r>
              <a:rPr lang="nl-NL" sz="3200" b="1" dirty="0">
                <a:solidFill>
                  <a:srgbClr val="11616B"/>
                </a:solidFill>
                <a:latin typeface="Arial" panose="020B0604020202020204" pitchFamily="34" charset="0"/>
                <a:cs typeface="Arial" panose="020B0604020202020204" pitchFamily="34" charset="0"/>
              </a:rPr>
              <a:t> </a:t>
            </a:r>
            <a:r>
              <a:rPr lang="nl-NL" sz="3200" b="1" dirty="0" err="1">
                <a:solidFill>
                  <a:srgbClr val="11616B"/>
                </a:solidFill>
                <a:latin typeface="Arial" panose="020B0604020202020204" pitchFamily="34" charset="0"/>
                <a:cs typeface="Arial" panose="020B0604020202020204" pitchFamily="34" charset="0"/>
              </a:rPr>
              <a:t>decision</a:t>
            </a:r>
            <a:r>
              <a:rPr lang="nl-NL" sz="3200" b="1" dirty="0">
                <a:solidFill>
                  <a:srgbClr val="11616B"/>
                </a:solidFill>
                <a:latin typeface="Arial" panose="020B0604020202020204" pitchFamily="34" charset="0"/>
                <a:cs typeface="Arial" panose="020B0604020202020204" pitchFamily="34" charset="0"/>
              </a:rPr>
              <a:t> making er uit?</a:t>
            </a:r>
          </a:p>
          <a:p>
            <a:endParaRPr lang="nl-NL" sz="3200" dirty="0">
              <a:solidFill>
                <a:srgbClr val="11616B"/>
              </a:solidFill>
              <a:latin typeface="Arial" panose="020B0604020202020204" pitchFamily="34" charset="0"/>
              <a:cs typeface="Arial" panose="020B0604020202020204" pitchFamily="34" charset="0"/>
            </a:endParaRPr>
          </a:p>
        </p:txBody>
      </p:sp>
      <p:sp>
        <p:nvSpPr>
          <p:cNvPr id="10" name="Tekstvak 9"/>
          <p:cNvSpPr txBox="1"/>
          <p:nvPr/>
        </p:nvSpPr>
        <p:spPr>
          <a:xfrm>
            <a:off x="2292853" y="1600649"/>
            <a:ext cx="8195426" cy="584775"/>
          </a:xfrm>
          <a:prstGeom prst="rect">
            <a:avLst/>
          </a:prstGeom>
          <a:noFill/>
        </p:spPr>
        <p:txBody>
          <a:bodyPr wrap="square" rtlCol="0">
            <a:spAutoFit/>
          </a:bodyPr>
          <a:lstStyle/>
          <a:p>
            <a:endParaRPr lang="nl-NL" sz="3200" dirty="0">
              <a:ea typeface="Open Sans" charset="0"/>
              <a:cs typeface="Arial" panose="020B0604020202020204" pitchFamily="34" charset="0"/>
            </a:endParaRPr>
          </a:p>
        </p:txBody>
      </p:sp>
      <p:pic>
        <p:nvPicPr>
          <p:cNvPr id="11" name="Afbeelding 10" descr="Afbeelding met tekst&#10;&#10;Automatisch gegenereerde beschrijving">
            <a:extLst>
              <a:ext uri="{FF2B5EF4-FFF2-40B4-BE49-F238E27FC236}">
                <a16:creationId xmlns:a16="http://schemas.microsoft.com/office/drawing/2014/main" id="{BDB98351-8A86-490D-049E-A99225F89D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00257" y="1306286"/>
            <a:ext cx="4389156" cy="3366291"/>
          </a:xfrm>
          <a:prstGeom prst="flowChartConnector">
            <a:avLst/>
          </a:prstGeom>
        </p:spPr>
      </p:pic>
    </p:spTree>
    <p:extLst>
      <p:ext uri="{BB962C8B-B14F-4D97-AF65-F5344CB8AC3E}">
        <p14:creationId xmlns:p14="http://schemas.microsoft.com/office/powerpoint/2010/main" val="3075155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0816C30-510A-3449-1942-4739B24EE9E6}"/>
            </a:ext>
          </a:extLst>
        </p:cNvPr>
        <p:cNvGrpSpPr/>
        <p:nvPr/>
      </p:nvGrpSpPr>
      <p:grpSpPr>
        <a:xfrm>
          <a:off x="0" y="0"/>
          <a:ext cx="0" cy="0"/>
          <a:chOff x="0" y="0"/>
          <a:chExt cx="0" cy="0"/>
        </a:xfrm>
      </p:grpSpPr>
      <p:sp>
        <p:nvSpPr>
          <p:cNvPr id="10" name="Tekstvak 9">
            <a:extLst>
              <a:ext uri="{FF2B5EF4-FFF2-40B4-BE49-F238E27FC236}">
                <a16:creationId xmlns:a16="http://schemas.microsoft.com/office/drawing/2014/main" id="{20D1056A-E8B7-0038-0CFB-9AB7BE3D096E}"/>
              </a:ext>
            </a:extLst>
          </p:cNvPr>
          <p:cNvSpPr txBox="1"/>
          <p:nvPr/>
        </p:nvSpPr>
        <p:spPr>
          <a:xfrm>
            <a:off x="2292853" y="1600649"/>
            <a:ext cx="8195426" cy="584775"/>
          </a:xfrm>
          <a:prstGeom prst="rect">
            <a:avLst/>
          </a:prstGeom>
          <a:noFill/>
        </p:spPr>
        <p:txBody>
          <a:bodyPr wrap="square" rtlCol="0">
            <a:spAutoFit/>
          </a:bodyPr>
          <a:lstStyle/>
          <a:p>
            <a:endParaRPr lang="nl-NL" sz="3200" dirty="0">
              <a:ea typeface="Open Sans" charset="0"/>
              <a:cs typeface="Arial" panose="020B0604020202020204" pitchFamily="34" charset="0"/>
            </a:endParaRPr>
          </a:p>
        </p:txBody>
      </p:sp>
      <p:pic>
        <p:nvPicPr>
          <p:cNvPr id="4" name="Afbeelding 3" descr="Afbeelding met overdekt, muur, rolstoel, persoon&#10;&#10;Door AI gegenereerde inhoud is mogelijk onjuist.">
            <a:extLst>
              <a:ext uri="{FF2B5EF4-FFF2-40B4-BE49-F238E27FC236}">
                <a16:creationId xmlns:a16="http://schemas.microsoft.com/office/drawing/2014/main" id="{A246E63C-B745-E2E0-7E40-848CD9BD5E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788535" y="854765"/>
            <a:ext cx="3898657" cy="3682361"/>
          </a:xfrm>
          <a:prstGeom prst="flowChartConnector">
            <a:avLst/>
          </a:prstGeom>
        </p:spPr>
      </p:pic>
      <p:pic>
        <p:nvPicPr>
          <p:cNvPr id="5" name="Afbeelding 4" descr="Afbeelding met tekst, schermopname, software, Computerpictogram&#10;&#10;Door AI gegenereerde inhoud is mogelijk onjuist.">
            <a:extLst>
              <a:ext uri="{FF2B5EF4-FFF2-40B4-BE49-F238E27FC236}">
                <a16:creationId xmlns:a16="http://schemas.microsoft.com/office/drawing/2014/main" id="{2A5A5664-87EF-531A-F4AC-4FECF4C1FE1D}"/>
              </a:ext>
            </a:extLst>
          </p:cNvPr>
          <p:cNvPicPr>
            <a:picLocks noChangeAspect="1"/>
          </p:cNvPicPr>
          <p:nvPr/>
        </p:nvPicPr>
        <p:blipFill>
          <a:blip r:embed="rId5" cstate="screen">
            <a:extLst>
              <a:ext uri="{28A0092B-C50C-407E-A947-70E740481C1C}">
                <a14:useLocalDpi xmlns:a14="http://schemas.microsoft.com/office/drawing/2010/main"/>
              </a:ext>
            </a:extLst>
          </a:blip>
          <a:srcRect l="23388" t="13915" r="23834"/>
          <a:stretch/>
        </p:blipFill>
        <p:spPr>
          <a:xfrm>
            <a:off x="580846" y="540250"/>
            <a:ext cx="6096000" cy="5903682"/>
          </a:xfrm>
          <a:prstGeom prst="rect">
            <a:avLst/>
          </a:prstGeom>
        </p:spPr>
      </p:pic>
    </p:spTree>
    <p:extLst>
      <p:ext uri="{BB962C8B-B14F-4D97-AF65-F5344CB8AC3E}">
        <p14:creationId xmlns:p14="http://schemas.microsoft.com/office/powerpoint/2010/main" val="4281204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hoek 1"/>
          <p:cNvSpPr/>
          <p:nvPr/>
        </p:nvSpPr>
        <p:spPr>
          <a:xfrm>
            <a:off x="2327026" y="954318"/>
            <a:ext cx="6096000" cy="2123658"/>
          </a:xfrm>
          <a:prstGeom prst="rect">
            <a:avLst/>
          </a:prstGeom>
        </p:spPr>
        <p:txBody>
          <a:bodyPr>
            <a:spAutoFit/>
          </a:bodyPr>
          <a:lstStyle/>
          <a:p>
            <a:r>
              <a:rPr lang="nl-NL" sz="3200" b="1" dirty="0">
                <a:solidFill>
                  <a:srgbClr val="11616B"/>
                </a:solidFill>
                <a:latin typeface="Arial" panose="020B0604020202020204" pitchFamily="34" charset="0"/>
                <a:cs typeface="Arial" panose="020B0604020202020204" pitchFamily="34" charset="0"/>
              </a:rPr>
              <a:t>Vragen?</a:t>
            </a:r>
          </a:p>
          <a:p>
            <a:endParaRPr lang="nl-NL" sz="3200" dirty="0">
              <a:solidFill>
                <a:srgbClr val="11616B"/>
              </a:solidFill>
              <a:latin typeface="Arial" panose="020B0604020202020204" pitchFamily="34" charset="0"/>
              <a:cs typeface="Arial" panose="020B0604020202020204" pitchFamily="34" charset="0"/>
            </a:endParaRPr>
          </a:p>
          <a:p>
            <a:endParaRPr lang="nl-NL" sz="3200" dirty="0">
              <a:solidFill>
                <a:srgbClr val="11616B"/>
              </a:solidFill>
              <a:latin typeface="Arial" panose="020B0604020202020204" pitchFamily="34" charset="0"/>
              <a:cs typeface="Arial" panose="020B0604020202020204" pitchFamily="34" charset="0"/>
            </a:endParaRPr>
          </a:p>
          <a:p>
            <a:r>
              <a:rPr lang="nl-NL" sz="3600" dirty="0">
                <a:solidFill>
                  <a:srgbClr val="11616B"/>
                </a:solidFill>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p:txBody>
      </p:sp>
      <p:sp>
        <p:nvSpPr>
          <p:cNvPr id="10" name="Tekstvak 9"/>
          <p:cNvSpPr txBox="1"/>
          <p:nvPr/>
        </p:nvSpPr>
        <p:spPr>
          <a:xfrm>
            <a:off x="2292853" y="1600649"/>
            <a:ext cx="8195426" cy="584775"/>
          </a:xfrm>
          <a:prstGeom prst="rect">
            <a:avLst/>
          </a:prstGeom>
          <a:noFill/>
        </p:spPr>
        <p:txBody>
          <a:bodyPr wrap="square" rtlCol="0">
            <a:spAutoFit/>
          </a:bodyPr>
          <a:lstStyle/>
          <a:p>
            <a:endParaRPr lang="nl-NL" sz="3200" dirty="0">
              <a:ea typeface="Open Sans" charset="0"/>
              <a:cs typeface="Arial" panose="020B0604020202020204" pitchFamily="34" charset="0"/>
            </a:endParaRPr>
          </a:p>
        </p:txBody>
      </p:sp>
      <p:pic>
        <p:nvPicPr>
          <p:cNvPr id="4" name="Afbeelding 3" descr="Afbeelding met persoon, zitten&#10;&#10;Automatisch gegenereerde beschrijving">
            <a:extLst>
              <a:ext uri="{FF2B5EF4-FFF2-40B4-BE49-F238E27FC236}">
                <a16:creationId xmlns:a16="http://schemas.microsoft.com/office/drawing/2014/main" id="{D25317D3-5FC1-40D1-2C1B-04BE31DFC9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01829" y="402770"/>
            <a:ext cx="5710740" cy="5965373"/>
          </a:xfrm>
          <a:prstGeom prst="flowChartConnector">
            <a:avLst/>
          </a:prstGeom>
        </p:spPr>
      </p:pic>
    </p:spTree>
    <p:extLst>
      <p:ext uri="{BB962C8B-B14F-4D97-AF65-F5344CB8AC3E}">
        <p14:creationId xmlns:p14="http://schemas.microsoft.com/office/powerpoint/2010/main" val="3978877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04_Format Powerpoint_s1" id="{80D54852-3303-4B4D-9560-6441258156E2}" vid="{D2FECF1F-512C-A04A-B2B8-67BE8D79D75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Office-thema</Template>
  <TotalTime>4398</TotalTime>
  <Words>978</Words>
  <Application>Microsoft Office PowerPoint</Application>
  <PresentationFormat>Breedbeeld</PresentationFormat>
  <Paragraphs>60</Paragraphs>
  <Slides>8</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Calibri</vt:lpstr>
      <vt:lpstr>Calibri Light</vt:lpstr>
      <vt:lpstr>Open Sans</vt:lpstr>
      <vt:lpstr>Rijksoverheid Sans</vt:lpstr>
      <vt:lpstr>Verdana</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Nathalie Slijkerman</dc:creator>
  <cp:lastModifiedBy>Jopie Louwe Kooijmans</cp:lastModifiedBy>
  <cp:revision>70</cp:revision>
  <cp:lastPrinted>2022-04-05T11:30:04Z</cp:lastPrinted>
  <dcterms:created xsi:type="dcterms:W3CDTF">2019-02-06T08:16:40Z</dcterms:created>
  <dcterms:modified xsi:type="dcterms:W3CDTF">2025-06-23T11:47:48Z</dcterms:modified>
</cp:coreProperties>
</file>